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7" r:id="rId13"/>
    <p:sldId id="29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 id="295" r:id="rId41"/>
    <p:sldId id="29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91" d="100"/>
          <a:sy n="91" d="100"/>
        </p:scale>
        <p:origin x="-402" y="-6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EA676-BA84-4668-8C91-458481381D1C}" type="datetimeFigureOut">
              <a:rPr lang="en-GB" smtClean="0"/>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76DB32-5711-4AAD-A3E9-89021E66D0E5}"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2776"/>
            <a:ext cx="7772400" cy="1470025"/>
          </a:xfrm>
        </p:spPr>
        <p:txBody>
          <a:bodyPr/>
          <a:lstStyle>
            <a:lvl1pPr>
              <a:defRPr b="1"/>
            </a:lvl1pPr>
          </a:lstStyle>
          <a:p>
            <a:r>
              <a:rPr lang="en-US" dirty="0"/>
              <a:t>Click to edit Master title style</a:t>
            </a:r>
            <a:endParaRPr lang="en-US" dirty="0"/>
          </a:p>
        </p:txBody>
      </p:sp>
      <p:sp>
        <p:nvSpPr>
          <p:cNvPr id="3" name="Subtitle 2"/>
          <p:cNvSpPr>
            <a:spLocks noGrp="1"/>
          </p:cNvSpPr>
          <p:nvPr>
            <p:ph type="subTitle" idx="1"/>
          </p:nvPr>
        </p:nvSpPr>
        <p:spPr>
          <a:xfrm>
            <a:off x="1371600" y="3168551"/>
            <a:ext cx="6400800" cy="1052537"/>
          </a:xfrm>
        </p:spPr>
        <p:txBody>
          <a:bodyPr/>
          <a:lstStyle>
            <a:lvl1pPr marL="0" indent="0" algn="ctr">
              <a:buNone/>
              <a:defRPr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93625D76-A5EA-4318-B8BF-6F01CBC4F94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0C70D-B3EE-4574-8690-8371C5F828C0}" type="slidenum">
              <a:rPr lang="en-US" smtClean="0"/>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9466" y="4869160"/>
            <a:ext cx="2625069" cy="1034509"/>
          </a:xfrm>
          <a:prstGeom prst="rect">
            <a:avLst/>
          </a:prstGeom>
        </p:spPr>
      </p:pic>
      <p:sp>
        <p:nvSpPr>
          <p:cNvPr id="8" name="Rectangle 7"/>
          <p:cNvSpPr/>
          <p:nvPr userDrawn="1"/>
        </p:nvSpPr>
        <p:spPr>
          <a:xfrm>
            <a:off x="390364" y="6237312"/>
            <a:ext cx="8363272" cy="620688"/>
          </a:xfrm>
          <a:prstGeom prst="rect">
            <a:avLst/>
          </a:prstGeom>
          <a:solidFill>
            <a:srgbClr val="2E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90364" y="0"/>
            <a:ext cx="8363272" cy="620688"/>
          </a:xfrm>
          <a:prstGeom prst="rect">
            <a:avLst/>
          </a:prstGeom>
          <a:solidFill>
            <a:srgbClr val="2E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BDDD7BF-B3E5-40F5-B0B6-982B62200D16}" type="datetime1">
              <a:rPr lang="en-US"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B4F7DF9-2704-46E8-A0EA-D5FCA2415FC4}" type="datetime1">
              <a:rPr lang="en-US"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457200" y="1600200"/>
            <a:ext cx="8229600" cy="4800600"/>
          </a:xfrm>
        </p:spPr>
        <p:txBody>
          <a:bodyPr/>
          <a:lstStyle>
            <a:lvl1pPr marL="342900" indent="-342900">
              <a:buFontTx/>
              <a:buBlip>
                <a:blip r:embed="rId2"/>
              </a:buBlip>
              <a:defRPr/>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ACD51AA-1D15-498B-B645-4ACBE9962E9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8" name="Slide Number Placeholder 5"/>
          <p:cNvSpPr>
            <a:spLocks noGrp="1"/>
          </p:cNvSpPr>
          <p:nvPr>
            <p:ph type="sldNum" sz="quarter" idx="12"/>
          </p:nvPr>
        </p:nvSpPr>
        <p:spPr>
          <a:xfrm>
            <a:off x="4389120" y="0"/>
            <a:ext cx="365760" cy="365125"/>
          </a:xfrm>
        </p:spPr>
        <p:txBody>
          <a:bodyPr/>
          <a:lstStyle/>
          <a:p>
            <a:fld id="{9630C70D-B3EE-4574-8690-8371C5F828C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93AFD79-E308-4A88-BD84-FD3000D31614}"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9875BB2D-02BD-453B-AF84-9C91406B6B17}" type="datetime1">
              <a:rPr lang="en-US"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E9A8D5C-7AC3-4818-862D-D033C72A0708}" type="datetime1">
              <a:rPr lang="en-US"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4CD6305-993A-42AC-A2F1-8A6C3F8B48C0}" type="datetime1">
              <a:rPr lang="en-US"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F5974-BA84-4BA5-942E-D2764F7191B6}" type="datetime1">
              <a:rPr lang="en-US"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65B2202-EF6C-444D-9439-68E8DD5FE1DB}" type="datetime1">
              <a:rPr lang="en-US"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749B240-B397-41EC-8762-957EC537E454}" type="datetime1">
              <a:rPr lang="en-US"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DA88FB-C769-45C9-BAC1-0C7B545A559F}"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alphaModFix amt="36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457200" y="0"/>
            <a:ext cx="8229600" cy="381000"/>
          </a:xfrm>
          <a:prstGeom prst="rect">
            <a:avLst/>
          </a:prstGeom>
          <a:solidFill>
            <a:srgbClr val="2E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7B4D1-40E9-46C8-A4CC-85028DADAFD6}" type="datetime1">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89120" y="0"/>
            <a:ext cx="365760" cy="365125"/>
          </a:xfrm>
          <a:prstGeom prst="rect">
            <a:avLst/>
          </a:prstGeom>
        </p:spPr>
        <p:txBody>
          <a:bodyPr vert="horz" lIns="91440" tIns="45720" rIns="91440" bIns="45720" rtlCol="0" anchor="ctr"/>
          <a:lstStyle>
            <a:lvl1pPr algn="ctr">
              <a:defRPr sz="1200" b="1">
                <a:solidFill>
                  <a:schemeClr val="bg1"/>
                </a:solidFill>
              </a:defRPr>
            </a:lvl1pPr>
          </a:lstStyle>
          <a:p>
            <a:fld id="{D4DA88FB-C769-45C9-BAC1-0C7B545A559F}" type="slidenum">
              <a:rPr lang="en-GB" smtClean="0"/>
            </a:fld>
            <a:endParaRPr lang="en-GB"/>
          </a:p>
        </p:txBody>
      </p:sp>
      <p:sp>
        <p:nvSpPr>
          <p:cNvPr id="8" name="Rectangle 7"/>
          <p:cNvSpPr/>
          <p:nvPr/>
        </p:nvSpPr>
        <p:spPr>
          <a:xfrm>
            <a:off x="457200" y="6601968"/>
            <a:ext cx="8229600" cy="27432"/>
          </a:xfrm>
          <a:prstGeom prst="rect">
            <a:avLst/>
          </a:prstGeom>
          <a:ln>
            <a:solidFill>
              <a:srgbClr val="2E3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13" cstate="print">
            <a:extLst>
              <a:ext uri="{28A0092B-C50C-407E-A947-70E740481C1C}">
                <a14:useLocalDpi xmlns:a14="http://schemas.microsoft.com/office/drawing/2010/main" val="0"/>
              </a:ext>
            </a:extLst>
          </a:blip>
          <a:srcRect r="61298"/>
          <a:stretch>
            <a:fillRect/>
          </a:stretch>
        </p:blipFill>
        <p:spPr>
          <a:xfrm>
            <a:off x="4318011" y="6312730"/>
            <a:ext cx="507978" cy="5172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SzPct val="60000"/>
        <a:buFontTx/>
        <a:buBlip>
          <a:blip r:embed="rId14"/>
        </a:buBli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wdp"/><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9.wdp"/><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4403" y="2780928"/>
            <a:ext cx="611520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MACHINE </a:t>
            </a:r>
            <a:r>
              <a:rPr lang="en-US" sz="5400" b="1" cap="all" spc="0" dirty="0" smtClean="0">
                <a:solidFill>
                  <a:srgbClr val="C0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LEARNING</a:t>
            </a:r>
            <a:endParaRPr lang="en-US" sz="5400" b="1" cap="all" spc="0" dirty="0">
              <a:solidFill>
                <a:srgbClr val="C00000"/>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Picture 3"/>
          <p:cNvPicPr>
            <a:picLocks noChangeAspect="1"/>
          </p:cNvPicPr>
          <p:nvPr/>
        </p:nvPicPr>
        <p:blipFill>
          <a:blip r:embed="rId1" cstate="print">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12062" y="3789040"/>
            <a:ext cx="5381891" cy="256409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Types of Classification Models</a:t>
            </a:r>
            <a:endParaRPr lang="en-US" sz="3200"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TextBox 3"/>
          <p:cNvSpPr txBox="1"/>
          <p:nvPr/>
        </p:nvSpPr>
        <p:spPr>
          <a:xfrm>
            <a:off x="323528" y="1484784"/>
            <a:ext cx="8352928" cy="45243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smtClean="0"/>
              <a:t>Linear Model</a:t>
            </a:r>
            <a:endParaRPr lang="en-US" b="1" dirty="0" smtClean="0"/>
          </a:p>
          <a:p>
            <a:pPr marL="742950" lvl="1" indent="-285750">
              <a:lnSpc>
                <a:spcPct val="200000"/>
              </a:lnSpc>
              <a:buFont typeface="Courier New" panose="02070309020205020404" pitchFamily="49" charset="0"/>
              <a:buChar char="o"/>
            </a:pPr>
            <a:r>
              <a:rPr lang="en-US" dirty="0" smtClean="0"/>
              <a:t>Logistic regression</a:t>
            </a:r>
            <a:endParaRPr lang="en-US" dirty="0" smtClean="0"/>
          </a:p>
          <a:p>
            <a:pPr marL="742950" lvl="1" indent="-285750">
              <a:lnSpc>
                <a:spcPct val="200000"/>
              </a:lnSpc>
              <a:buFont typeface="Courier New" panose="02070309020205020404" pitchFamily="49" charset="0"/>
              <a:buChar char="o"/>
            </a:pPr>
            <a:r>
              <a:rPr lang="en-US" dirty="0" smtClean="0"/>
              <a:t>Support vector machine</a:t>
            </a:r>
            <a:endParaRPr lang="en-US" dirty="0" smtClean="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b="1" dirty="0" smtClean="0"/>
              <a:t>Non-Linear Model</a:t>
            </a:r>
            <a:endParaRPr lang="en-US" b="1" dirty="0" smtClean="0"/>
          </a:p>
          <a:p>
            <a:pPr marL="742950" lvl="1" indent="-285750">
              <a:lnSpc>
                <a:spcPct val="200000"/>
              </a:lnSpc>
              <a:buFont typeface="Courier New" panose="02070309020205020404" pitchFamily="49" charset="0"/>
              <a:buChar char="o"/>
            </a:pPr>
            <a:r>
              <a:rPr lang="en-US" dirty="0" smtClean="0"/>
              <a:t>K-nearest neighbor</a:t>
            </a:r>
            <a:endParaRPr lang="en-US" dirty="0" smtClean="0"/>
          </a:p>
          <a:p>
            <a:pPr marL="742950" lvl="1" indent="-285750">
              <a:lnSpc>
                <a:spcPct val="200000"/>
              </a:lnSpc>
              <a:buFont typeface="Courier New" panose="02070309020205020404" pitchFamily="49" charset="0"/>
              <a:buChar char="o"/>
            </a:pPr>
            <a:r>
              <a:rPr lang="en-US" dirty="0" smtClean="0"/>
              <a:t>Random forest</a:t>
            </a:r>
            <a:endParaRPr lang="en-US" dirty="0" smtClean="0"/>
          </a:p>
          <a:p>
            <a:pPr marL="742950" lvl="1" indent="-285750">
              <a:lnSpc>
                <a:spcPct val="200000"/>
              </a:lnSpc>
              <a:buFont typeface="Courier New" panose="02070309020205020404" pitchFamily="49" charset="0"/>
              <a:buChar char="o"/>
            </a:pPr>
            <a:r>
              <a:rPr lang="en-US" dirty="0" smtClean="0"/>
              <a:t>Decision tree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2050"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270" y="836712"/>
            <a:ext cx="8827728"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102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836712"/>
            <a:ext cx="9140530" cy="532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11" y="188640"/>
            <a:ext cx="8229600" cy="1143000"/>
          </a:xfrm>
        </p:spPr>
        <p:txBody>
          <a:bodyPr/>
          <a:lstStyle/>
          <a:p>
            <a:r>
              <a:rPr lang="en-US" dirty="0" smtClean="0"/>
              <a:t>Evaluate step</a:t>
            </a:r>
            <a:endParaRPr lang="en-US"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4" name="Picture 3"/>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95536" y="1916832"/>
            <a:ext cx="1584176" cy="1584176"/>
          </a:xfrm>
          <a:prstGeom prst="rect">
            <a:avLst/>
          </a:prstGeom>
        </p:spPr>
      </p:pic>
      <p:sp>
        <p:nvSpPr>
          <p:cNvPr id="5" name="TextBox 4"/>
          <p:cNvSpPr txBox="1"/>
          <p:nvPr/>
        </p:nvSpPr>
        <p:spPr>
          <a:xfrm>
            <a:off x="683568" y="2348880"/>
            <a:ext cx="936104" cy="830997"/>
          </a:xfrm>
          <a:prstGeom prst="rect">
            <a:avLst/>
          </a:prstGeom>
          <a:noFill/>
        </p:spPr>
        <p:txBody>
          <a:bodyPr wrap="square" rtlCol="0">
            <a:spAutoFit/>
          </a:bodyPr>
          <a:lstStyle/>
          <a:p>
            <a:r>
              <a:rPr lang="en-US" sz="2400" b="1" dirty="0" smtClean="0">
                <a:solidFill>
                  <a:srgbClr val="FF0000"/>
                </a:solidFill>
              </a:rPr>
              <a:t>Raw data</a:t>
            </a:r>
            <a:endParaRPr lang="en-US" sz="2400" b="1" dirty="0">
              <a:solidFill>
                <a:srgbClr val="FF0000"/>
              </a:solidFill>
            </a:endParaRPr>
          </a:p>
        </p:txBody>
      </p:sp>
      <p:cxnSp>
        <p:nvCxnSpPr>
          <p:cNvPr id="6" name="Straight Arrow Connector 5"/>
          <p:cNvCxnSpPr/>
          <p:nvPr/>
        </p:nvCxnSpPr>
        <p:spPr>
          <a:xfrm>
            <a:off x="1115616" y="3501008"/>
            <a:ext cx="0" cy="57606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7" name="Rectangle 6"/>
          <p:cNvSpPr/>
          <p:nvPr/>
        </p:nvSpPr>
        <p:spPr>
          <a:xfrm>
            <a:off x="395536" y="4149080"/>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Extract features</a:t>
            </a:r>
            <a:endParaRPr lang="en-US" dirty="0"/>
          </a:p>
        </p:txBody>
      </p:sp>
      <p:cxnSp>
        <p:nvCxnSpPr>
          <p:cNvPr id="8" name="Straight Arrow Connector 7"/>
          <p:cNvCxnSpPr>
            <a:stCxn id="7" idx="3"/>
          </p:cNvCxnSpPr>
          <p:nvPr/>
        </p:nvCxnSpPr>
        <p:spPr>
          <a:xfrm>
            <a:off x="1979712" y="4509120"/>
            <a:ext cx="648072"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9" name="Rectangle 8"/>
          <p:cNvSpPr/>
          <p:nvPr/>
        </p:nvSpPr>
        <p:spPr>
          <a:xfrm>
            <a:off x="2627784" y="4221088"/>
            <a:ext cx="1080120" cy="6480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Split dataset</a:t>
            </a:r>
            <a:endParaRPr lang="en-US" dirty="0"/>
          </a:p>
        </p:txBody>
      </p:sp>
      <p:cxnSp>
        <p:nvCxnSpPr>
          <p:cNvPr id="10" name="Straight Arrow Connector 9"/>
          <p:cNvCxnSpPr/>
          <p:nvPr/>
        </p:nvCxnSpPr>
        <p:spPr>
          <a:xfrm>
            <a:off x="3707904" y="4524946"/>
            <a:ext cx="576064" cy="20178"/>
          </a:xfrm>
          <a:prstGeom prst="straightConnector1">
            <a:avLst/>
          </a:prstGeom>
          <a:ln>
            <a:prstDash val="sysDash"/>
            <a:tailEnd type="arrow"/>
          </a:ln>
        </p:spPr>
        <p:style>
          <a:lnRef idx="3">
            <a:schemeClr val="accent5"/>
          </a:lnRef>
          <a:fillRef idx="0">
            <a:schemeClr val="accent5"/>
          </a:fillRef>
          <a:effectRef idx="2">
            <a:schemeClr val="accent5"/>
          </a:effectRef>
          <a:fontRef idx="minor">
            <a:schemeClr val="tx1"/>
          </a:fontRef>
        </p:style>
      </p:cxnSp>
      <p:sp>
        <p:nvSpPr>
          <p:cNvPr id="11" name="Rectangle 10"/>
          <p:cNvSpPr/>
          <p:nvPr/>
        </p:nvSpPr>
        <p:spPr>
          <a:xfrm>
            <a:off x="4283968" y="4221088"/>
            <a:ext cx="1008112" cy="6480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 data</a:t>
            </a:r>
            <a:endParaRPr lang="en-US" dirty="0"/>
          </a:p>
        </p:txBody>
      </p:sp>
      <p:cxnSp>
        <p:nvCxnSpPr>
          <p:cNvPr id="12" name="Elbow Connector 11"/>
          <p:cNvCxnSpPr>
            <a:stCxn id="9" idx="0"/>
          </p:cNvCxnSpPr>
          <p:nvPr/>
        </p:nvCxnSpPr>
        <p:spPr>
          <a:xfrm rot="5400000" flipH="1" flipV="1">
            <a:off x="3982375" y="1736427"/>
            <a:ext cx="1670130" cy="3299192"/>
          </a:xfrm>
          <a:prstGeom prst="bentConnector2">
            <a:avLst/>
          </a:prstGeom>
          <a:ln>
            <a:prstDash val="sysDash"/>
            <a:tailEnd type="arrow"/>
          </a:ln>
        </p:spPr>
        <p:style>
          <a:lnRef idx="3">
            <a:schemeClr val="accent5"/>
          </a:lnRef>
          <a:fillRef idx="0">
            <a:schemeClr val="accent5"/>
          </a:fillRef>
          <a:effectRef idx="2">
            <a:schemeClr val="accent5"/>
          </a:effectRef>
          <a:fontRef idx="minor">
            <a:schemeClr val="tx1"/>
          </a:fontRef>
        </p:style>
      </p:cxnSp>
      <p:sp>
        <p:nvSpPr>
          <p:cNvPr id="13" name="Rectangle 12"/>
          <p:cNvSpPr/>
          <p:nvPr/>
        </p:nvSpPr>
        <p:spPr>
          <a:xfrm>
            <a:off x="6516216" y="2276872"/>
            <a:ext cx="1656182" cy="6480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dataset</a:t>
            </a:r>
            <a:endParaRPr lang="en-US" dirty="0"/>
          </a:p>
        </p:txBody>
      </p:sp>
      <p:cxnSp>
        <p:nvCxnSpPr>
          <p:cNvPr id="14" name="Straight Arrow Connector 13"/>
          <p:cNvCxnSpPr>
            <a:stCxn id="11" idx="3"/>
          </p:cNvCxnSpPr>
          <p:nvPr/>
        </p:nvCxnSpPr>
        <p:spPr>
          <a:xfrm>
            <a:off x="5292080" y="4545124"/>
            <a:ext cx="576064"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5" name="Rectangle 14"/>
          <p:cNvSpPr/>
          <p:nvPr/>
        </p:nvSpPr>
        <p:spPr>
          <a:xfrm>
            <a:off x="5868144" y="4221088"/>
            <a:ext cx="1080120" cy="6480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Train model</a:t>
            </a:r>
            <a:endParaRPr lang="en-US" dirty="0"/>
          </a:p>
        </p:txBody>
      </p:sp>
      <p:cxnSp>
        <p:nvCxnSpPr>
          <p:cNvPr id="16" name="Straight Arrow Connector 15"/>
          <p:cNvCxnSpPr>
            <a:stCxn id="15" idx="3"/>
          </p:cNvCxnSpPr>
          <p:nvPr/>
        </p:nvCxnSpPr>
        <p:spPr>
          <a:xfrm>
            <a:off x="6948264" y="4545124"/>
            <a:ext cx="396043"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7" name="Rectangle 16"/>
          <p:cNvSpPr/>
          <p:nvPr/>
        </p:nvSpPr>
        <p:spPr>
          <a:xfrm>
            <a:off x="7344307" y="4221088"/>
            <a:ext cx="1404157"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Evaluate</a:t>
            </a:r>
            <a:endParaRPr lang="en-US" dirty="0"/>
          </a:p>
        </p:txBody>
      </p:sp>
      <p:cxnSp>
        <p:nvCxnSpPr>
          <p:cNvPr id="18" name="Straight Arrow Connector 17"/>
          <p:cNvCxnSpPr/>
          <p:nvPr/>
        </p:nvCxnSpPr>
        <p:spPr>
          <a:xfrm>
            <a:off x="7596336" y="2924944"/>
            <a:ext cx="0" cy="129614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Overfitting</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TextBox 3"/>
          <p:cNvSpPr txBox="1"/>
          <p:nvPr/>
        </p:nvSpPr>
        <p:spPr>
          <a:xfrm>
            <a:off x="251520" y="1628800"/>
            <a:ext cx="8712968" cy="317009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000" dirty="0" smtClean="0"/>
              <a:t>Performs </a:t>
            </a:r>
            <a:r>
              <a:rPr lang="en-US" sz="2000" b="1" dirty="0" smtClean="0"/>
              <a:t>great</a:t>
            </a:r>
            <a:r>
              <a:rPr lang="en-US" sz="2000" dirty="0" smtClean="0"/>
              <a:t> on </a:t>
            </a:r>
            <a:r>
              <a:rPr lang="en-US" sz="2000" b="1" dirty="0" smtClean="0"/>
              <a:t>training</a:t>
            </a:r>
            <a:r>
              <a:rPr lang="en-US" sz="2000" dirty="0" smtClean="0"/>
              <a:t> data</a:t>
            </a:r>
            <a:endParaRPr lang="en-US" sz="2000" dirty="0" smtClean="0"/>
          </a:p>
          <a:p>
            <a:pPr marL="285750" indent="-285750">
              <a:lnSpc>
                <a:spcPct val="250000"/>
              </a:lnSpc>
              <a:buFont typeface="Arial" panose="020B0604020202020204" pitchFamily="34" charset="0"/>
              <a:buChar char="•"/>
            </a:pPr>
            <a:r>
              <a:rPr lang="en-US" sz="2000" dirty="0" smtClean="0"/>
              <a:t>Performs </a:t>
            </a:r>
            <a:r>
              <a:rPr lang="en-US" sz="2000" b="1" dirty="0" smtClean="0"/>
              <a:t>poorly</a:t>
            </a:r>
            <a:r>
              <a:rPr lang="en-US" sz="2000" dirty="0" smtClean="0"/>
              <a:t> on the </a:t>
            </a:r>
            <a:r>
              <a:rPr lang="en-US" sz="2000" b="1" dirty="0" smtClean="0"/>
              <a:t>testing</a:t>
            </a:r>
            <a:r>
              <a:rPr lang="en-US" sz="2000" dirty="0" smtClean="0"/>
              <a:t> data</a:t>
            </a:r>
            <a:endParaRPr lang="en-US" sz="2000" dirty="0" smtClean="0"/>
          </a:p>
          <a:p>
            <a:pPr marL="285750" indent="-285750">
              <a:lnSpc>
                <a:spcPct val="250000"/>
              </a:lnSpc>
              <a:buFont typeface="Arial" panose="020B0604020202020204" pitchFamily="34" charset="0"/>
              <a:buChar char="•"/>
            </a:pPr>
            <a:r>
              <a:rPr lang="en-US" sz="2000" dirty="0" smtClean="0"/>
              <a:t>Model memorized </a:t>
            </a:r>
            <a:r>
              <a:rPr lang="en-US" sz="2000" b="1" dirty="0" smtClean="0"/>
              <a:t>training</a:t>
            </a:r>
            <a:r>
              <a:rPr lang="en-US" sz="2000" dirty="0" smtClean="0"/>
              <a:t> data and can’t generalize learning to new data</a:t>
            </a:r>
            <a:endParaRPr lang="en-US" sz="2000" dirty="0" smtClean="0"/>
          </a:p>
          <a:p>
            <a:pPr marL="285750" indent="-285750">
              <a:lnSpc>
                <a:spcPct val="250000"/>
              </a:lnSpc>
              <a:buFont typeface="Arial" panose="020B0604020202020204" pitchFamily="34" charset="0"/>
              <a:buChar char="•"/>
            </a:pPr>
            <a:r>
              <a:rPr lang="en-US" sz="2000" dirty="0" smtClean="0"/>
              <a:t>Use testing set to check model </a:t>
            </a:r>
            <a:r>
              <a:rPr lang="en-US" sz="2000" b="1" dirty="0" smtClean="0"/>
              <a:t>performance</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3074"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1124744"/>
            <a:ext cx="8949472" cy="4817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3"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9752" y="2132856"/>
            <a:ext cx="6984776" cy="427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7504" y="620688"/>
            <a:ext cx="8712968" cy="1569660"/>
          </a:xfrm>
          <a:prstGeom prst="rect">
            <a:avLst/>
          </a:prstGeom>
          <a:noFill/>
        </p:spPr>
        <p:txBody>
          <a:bodyPr wrap="square" rtlCol="0">
            <a:spAutoFit/>
          </a:bodyPr>
          <a:lstStyle/>
          <a:p>
            <a:r>
              <a:rPr lang="en-US" sz="2400" b="1" dirty="0" smtClean="0"/>
              <a:t>Accuracy</a:t>
            </a:r>
            <a:endParaRPr lang="en-US" sz="2400" b="1" dirty="0" smtClean="0"/>
          </a:p>
          <a:p>
            <a:endParaRPr lang="en-US" dirty="0"/>
          </a:p>
          <a:p>
            <a:pPr marL="285750" indent="-285750">
              <a:lnSpc>
                <a:spcPct val="150000"/>
              </a:lnSpc>
              <a:buFont typeface="Arial" panose="020B0604020202020204" pitchFamily="34" charset="0"/>
              <a:buChar char="•"/>
            </a:pPr>
            <a:r>
              <a:rPr lang="en-US" dirty="0" smtClean="0"/>
              <a:t>Accuracy = correctly classified observations/ all observations</a:t>
            </a:r>
            <a:endParaRPr lang="en-US" dirty="0" smtClean="0"/>
          </a:p>
          <a:p>
            <a:pPr marL="285750" indent="-285750">
              <a:lnSpc>
                <a:spcPct val="150000"/>
              </a:lnSpc>
              <a:buFont typeface="Arial" panose="020B0604020202020204" pitchFamily="34" charset="0"/>
              <a:buChar char="•"/>
            </a:pPr>
            <a:r>
              <a:rPr lang="en-US" dirty="0" smtClean="0"/>
              <a:t>48 / 50 = 96%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Limits of accuracy: fraud example</a:t>
            </a:r>
            <a:endParaRPr lang="en-US" sz="32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4098" name="Picture 2"/>
          <p:cNvPicPr>
            <a:picLocks noChangeAspect="1" noChangeArrowheads="1"/>
          </p:cNvPicPr>
          <p:nvPr/>
        </p:nvPicPr>
        <p:blipFill>
          <a:blip r:embed="rId1">
            <a:clrChange>
              <a:clrFrom>
                <a:srgbClr val="C7DCF9"/>
              </a:clrFrom>
              <a:clrTo>
                <a:srgbClr val="C7DCF9">
                  <a:alpha val="0"/>
                </a:srgbClr>
              </a:clrTo>
            </a:clrChange>
            <a:extLst>
              <a:ext uri="{28A0092B-C50C-407E-A947-70E740481C1C}">
                <a14:useLocalDpi xmlns:a14="http://schemas.microsoft.com/office/drawing/2010/main" val="0"/>
              </a:ext>
            </a:extLst>
          </a:blip>
          <a:srcRect/>
          <a:stretch>
            <a:fillRect/>
          </a:stretch>
        </p:blipFill>
        <p:spPr bwMode="auto">
          <a:xfrm>
            <a:off x="467544" y="1556792"/>
            <a:ext cx="3632802" cy="4734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 name="TextBox 3"/>
              <p:cNvSpPr txBox="1"/>
              <p:nvPr/>
            </p:nvSpPr>
            <p:spPr>
              <a:xfrm>
                <a:off x="4211960" y="1916832"/>
                <a:ext cx="4752528" cy="2575962"/>
              </a:xfrm>
              <a:prstGeom prst="rect">
                <a:avLst/>
              </a:prstGeom>
              <a:noFill/>
            </p:spPr>
            <p:txBody>
              <a:bodyPr wrap="square" rtlCol="0">
                <a:spAutoFit/>
              </a:bodyPr>
              <a:lstStyle/>
              <a:p>
                <a:r>
                  <a:rPr lang="en-US" sz="2000" dirty="0" smtClean="0"/>
                  <a:t>Accuracy of this model:</a:t>
                </a:r>
                <a:endParaRPr lang="en-US" sz="2000" dirty="0" smtClean="0"/>
              </a:p>
              <a:p>
                <a:endParaRPr lang="en-US" sz="2000" dirty="0"/>
              </a:p>
              <a:p>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a:rPr>
                          </m:ctrlPr>
                        </m:fPr>
                        <m:num>
                          <m:r>
                            <a:rPr lang="en-US" sz="2000" b="0" i="1" smtClean="0">
                              <a:latin typeface="Cambria Math" panose="02040503050406030204"/>
                            </a:rPr>
                            <m:t>28</m:t>
                          </m:r>
                          <m:r>
                            <a:rPr lang="en-US" sz="2000" b="0" i="1" smtClean="0">
                              <a:latin typeface="Cambria Math" panose="02040503050406030204"/>
                            </a:rPr>
                            <m:t> </m:t>
                          </m:r>
                          <m:r>
                            <a:rPr lang="en-US" sz="2000" b="0" i="1" smtClean="0">
                              <a:latin typeface="Cambria Math" panose="02040503050406030204"/>
                            </a:rPr>
                            <m:t>𝑐𝑜𝑟𝑟𝑒𝑐𝑡𝑙𝑦</m:t>
                          </m:r>
                          <m:r>
                            <a:rPr lang="en-US" sz="2000" b="0" i="1" smtClean="0">
                              <a:latin typeface="Cambria Math" panose="02040503050406030204"/>
                            </a:rPr>
                            <m:t> </m:t>
                          </m:r>
                          <m:r>
                            <a:rPr lang="en-US" sz="2000" b="0" i="1" smtClean="0">
                              <a:latin typeface="Cambria Math" panose="02040503050406030204"/>
                            </a:rPr>
                            <m:t>𝑐𝑙𝑎𝑠𝑠𝑖𝑓𝑖𝑒𝑑</m:t>
                          </m:r>
                        </m:num>
                        <m:den>
                          <m:r>
                            <a:rPr lang="en-US" sz="2000" b="0" i="1" smtClean="0">
                              <a:latin typeface="Cambria Math" panose="02040503050406030204"/>
                            </a:rPr>
                            <m:t>30</m:t>
                          </m:r>
                          <m:r>
                            <a:rPr lang="en-US" sz="2000" b="0" i="1" smtClean="0">
                              <a:latin typeface="Cambria Math" panose="02040503050406030204"/>
                            </a:rPr>
                            <m:t> </m:t>
                          </m:r>
                          <m:r>
                            <a:rPr lang="en-US" sz="2000" b="0" i="1" smtClean="0">
                              <a:latin typeface="Cambria Math" panose="02040503050406030204"/>
                            </a:rPr>
                            <m:t>𝑡𝑜𝑡𝑎𝑙</m:t>
                          </m:r>
                          <m:r>
                            <a:rPr lang="en-US" sz="2000" b="0" i="1" smtClean="0">
                              <a:latin typeface="Cambria Math" panose="02040503050406030204"/>
                            </a:rPr>
                            <m:t> </m:t>
                          </m:r>
                          <m:r>
                            <a:rPr lang="en-US" sz="2000" b="0" i="1" smtClean="0">
                              <a:latin typeface="Cambria Math" panose="02040503050406030204"/>
                            </a:rPr>
                            <m:t>𝑝𝑜𝑖𝑛𝑡𝑠</m:t>
                          </m:r>
                        </m:den>
                      </m:f>
                      <m:r>
                        <a:rPr lang="en-US" sz="2000" b="0" i="1" smtClean="0">
                          <a:latin typeface="Cambria Math" panose="02040503050406030204"/>
                        </a:rPr>
                        <m:t>=</m:t>
                      </m:r>
                      <m:r>
                        <a:rPr lang="en-US" sz="2000" b="0" i="1" smtClean="0">
                          <a:latin typeface="Cambria Math" panose="02040503050406030204"/>
                        </a:rPr>
                        <m:t>93</m:t>
                      </m:r>
                      <m:r>
                        <a:rPr lang="en-US" sz="2000" b="0" i="1" smtClean="0">
                          <a:latin typeface="Cambria Math" panose="02040503050406030204"/>
                        </a:rPr>
                        <m:t>.</m:t>
                      </m:r>
                      <m:r>
                        <a:rPr lang="en-US" sz="2000" b="0" i="1" smtClean="0">
                          <a:latin typeface="Cambria Math" panose="02040503050406030204"/>
                        </a:rPr>
                        <m:t>33</m:t>
                      </m:r>
                      <m:r>
                        <a:rPr lang="en-US" sz="2000" b="0" i="1" smtClean="0">
                          <a:latin typeface="Cambria Math" panose="02040503050406030204"/>
                        </a:rPr>
                        <m:t>%</m:t>
                      </m:r>
                    </m:oMath>
                  </m:oMathPara>
                </a14:m>
                <a:endParaRPr lang="en-US" sz="2000" dirty="0" smtClean="0"/>
              </a:p>
              <a:p>
                <a:endParaRPr lang="en-US" sz="2000" dirty="0"/>
              </a:p>
              <a:p>
                <a:pPr marL="285750" indent="-285750">
                  <a:buFont typeface="Arial" panose="020B0604020202020204" pitchFamily="34" charset="0"/>
                  <a:buChar char="•"/>
                </a:pPr>
                <a:r>
                  <a:rPr lang="en-US" sz="2000" dirty="0" smtClean="0"/>
                  <a:t>Misses majority of the fraudulent </a:t>
                </a:r>
                <a:r>
                  <a:rPr lang="en-US" sz="2000" dirty="0" smtClean="0"/>
                  <a:t>transactions</a:t>
                </a:r>
                <a:endParaRPr lang="en-US" sz="2000" dirty="0" smtClean="0"/>
              </a:p>
              <a:p>
                <a:pPr marL="285750" indent="-285750">
                  <a:buFont typeface="Arial" panose="020B0604020202020204" pitchFamily="34" charset="0"/>
                  <a:buChar char="•"/>
                </a:pPr>
                <a:r>
                  <a:rPr lang="en-US" sz="2000" dirty="0" smtClean="0"/>
                  <a:t>Need a better metric</a:t>
                </a:r>
                <a:endParaRPr lang="en-US" sz="2000" dirty="0"/>
              </a:p>
            </p:txBody>
          </p:sp>
        </mc:Choice>
        <mc:Fallback>
          <p:sp>
            <p:nvSpPr>
              <p:cNvPr id="4" name="TextBox 3"/>
              <p:cNvSpPr txBox="1">
                <a:spLocks noRot="1" noChangeAspect="1" noMove="1" noResize="1" noEditPoints="1" noAdjustHandles="1" noChangeArrowheads="1" noChangeShapeType="1" noTextEdit="1"/>
              </p:cNvSpPr>
              <p:nvPr/>
            </p:nvSpPr>
            <p:spPr>
              <a:xfrm>
                <a:off x="4211960" y="1916832"/>
                <a:ext cx="4752528" cy="2575962"/>
              </a:xfrm>
              <a:prstGeom prst="rect">
                <a:avLst/>
              </a:prstGeom>
              <a:blipFill rotWithShape="1">
                <a:blip r:embed="rId2"/>
                <a:stretch>
                  <a:fillRect t="-16" r="4" b="7"/>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r>
              <a:rPr lang="en-US" sz="3200" b="1" dirty="0" smtClean="0"/>
              <a:t>Confusion matrix</a:t>
            </a:r>
            <a:endParaRPr lang="en-US" sz="32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graphicFrame>
        <p:nvGraphicFramePr>
          <p:cNvPr id="6" name="Table 5"/>
          <p:cNvGraphicFramePr>
            <a:graphicFrameLocks noGrp="1"/>
          </p:cNvGraphicFramePr>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gridCol w="2080005"/>
                <a:gridCol w="2080005"/>
              </a:tblGrid>
              <a:tr h="648072">
                <a:tc>
                  <a:txBody>
                    <a:bodyPr/>
                    <a:lstStyle/>
                    <a:p>
                      <a:pPr algn="ctr"/>
                      <a:r>
                        <a:rPr lang="en-US" dirty="0" smtClean="0"/>
                        <a:t>Fraudulent</a:t>
                      </a:r>
                      <a:endParaRPr lang="en-US" dirty="0"/>
                    </a:p>
                  </a:txBody>
                  <a:tcPr/>
                </a:tc>
                <a:tc>
                  <a:txBody>
                    <a:bodyPr/>
                    <a:lstStyle/>
                    <a:p>
                      <a:pPr algn="ctr"/>
                      <a:endParaRPr lang="en-US" dirty="0"/>
                    </a:p>
                  </a:txBody>
                  <a:tcPr/>
                </a:tc>
                <a:tc>
                  <a:txBody>
                    <a:bodyPr/>
                    <a:lstStyle/>
                    <a:p>
                      <a:endParaRPr lang="en-US"/>
                    </a:p>
                  </a:txBody>
                  <a:tcPr/>
                </a:tc>
              </a:tr>
              <a:tr h="648072">
                <a:tc>
                  <a:txBody>
                    <a:bodyPr/>
                    <a:lstStyle/>
                    <a:p>
                      <a:pPr algn="ctr"/>
                      <a:r>
                        <a:rPr lang="en-US" dirty="0" smtClean="0"/>
                        <a:t>Not Fraudulent</a:t>
                      </a:r>
                      <a:endParaRPr lang="en-US" dirty="0"/>
                    </a:p>
                  </a:txBody>
                  <a:tcPr/>
                </a:tc>
                <a:tc>
                  <a:txBody>
                    <a:bodyPr/>
                    <a:lstStyle/>
                    <a:p>
                      <a:pPr algn="ctr"/>
                      <a:endParaRPr lang="en-US" dirty="0"/>
                    </a:p>
                  </a:txBody>
                  <a:tcPr/>
                </a:tc>
                <a:tc>
                  <a:txBody>
                    <a:bodyPr/>
                    <a:lstStyle/>
                    <a:p>
                      <a:endParaRPr lang="en-US" dirty="0"/>
                    </a:p>
                  </a:txBody>
                  <a:tcPr/>
                </a:tc>
              </a:tr>
            </a:tbl>
          </a:graphicData>
        </a:graphic>
      </p:graphicFrame>
      <p:graphicFrame>
        <p:nvGraphicFramePr>
          <p:cNvPr id="7" name="Table 6"/>
          <p:cNvGraphicFramePr>
            <a:graphicFrameLocks noGrp="1"/>
          </p:cNvGraphicFramePr>
          <p:nvPr/>
        </p:nvGraphicFramePr>
        <p:xfrm>
          <a:off x="683568" y="3284984"/>
          <a:ext cx="1272876" cy="1296144"/>
        </p:xfrm>
        <a:graphic>
          <a:graphicData uri="http://schemas.openxmlformats.org/drawingml/2006/table">
            <a:tbl>
              <a:tblPr/>
              <a:tblGrid>
                <a:gridCol w="1272876"/>
              </a:tblGrid>
              <a:tr h="1296144">
                <a:tc>
                  <a:txBody>
                    <a:bodyPr/>
                    <a:lstStyle/>
                    <a:p>
                      <a:endParaRPr lang="en-US" dirty="0" smtClean="0"/>
                    </a:p>
                    <a:p>
                      <a:r>
                        <a:rPr lang="en-US" b="1" dirty="0" smtClean="0"/>
                        <a:t>Predicted</a:t>
                      </a:r>
                      <a:endParaRPr lang="en-US"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8" name="Table 7"/>
          <p:cNvGraphicFramePr>
            <a:graphicFrameLocks noGrp="1"/>
          </p:cNvGraphicFramePr>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gridCol w="2112404"/>
              </a:tblGrid>
              <a:tr h="648071">
                <a:tc>
                  <a:txBody>
                    <a:bodyPr/>
                    <a:lstStyle/>
                    <a:p>
                      <a:pPr algn="ctr"/>
                      <a:r>
                        <a:rPr lang="en-US" dirty="0" smtClean="0"/>
                        <a:t>Fraudulent</a:t>
                      </a:r>
                      <a:endParaRPr lang="en-US" dirty="0"/>
                    </a:p>
                  </a:txBody>
                  <a:tcPr/>
                </a:tc>
                <a:tc>
                  <a:txBody>
                    <a:bodyPr/>
                    <a:lstStyle/>
                    <a:p>
                      <a:pPr algn="ctr"/>
                      <a:r>
                        <a:rPr lang="en-US" dirty="0" smtClean="0"/>
                        <a:t>Not Fraudulent</a:t>
                      </a:r>
                      <a:endParaRPr lang="en-US" dirty="0"/>
                    </a:p>
                  </a:txBody>
                  <a:tcPr/>
                </a:tc>
              </a:tr>
            </a:tbl>
          </a:graphicData>
        </a:graphic>
      </p:graphicFrame>
      <p:graphicFrame>
        <p:nvGraphicFramePr>
          <p:cNvPr id="9" name="Table 8"/>
          <p:cNvGraphicFramePr>
            <a:graphicFrameLocks noGrp="1"/>
          </p:cNvGraphicFramePr>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tblGrid>
              <a:tr h="792088">
                <a:tc>
                  <a:txBody>
                    <a:bodyPr/>
                    <a:lstStyle/>
                    <a:p>
                      <a:pPr algn="ctr"/>
                      <a:endParaRPr lang="en-US" dirty="0" smtClean="0"/>
                    </a:p>
                    <a:p>
                      <a:pPr algn="ctr"/>
                      <a:r>
                        <a:rPr lang="en-US" b="0" dirty="0" smtClean="0"/>
                        <a:t>Actual Values</a:t>
                      </a:r>
                      <a:endParaRPr lang="en-US" b="0" dirty="0"/>
                    </a:p>
                  </a:txBody>
                  <a:tcPr/>
                </a:tc>
              </a:tr>
            </a:tbl>
          </a:graphicData>
        </a:graphic>
      </p:graphicFrame>
      <p:sp>
        <p:nvSpPr>
          <p:cNvPr id="10" name="TextBox 9"/>
          <p:cNvSpPr txBox="1"/>
          <p:nvPr/>
        </p:nvSpPr>
        <p:spPr>
          <a:xfrm>
            <a:off x="4067944" y="3297758"/>
            <a:ext cx="1944216" cy="923330"/>
          </a:xfrm>
          <a:prstGeom prst="rect">
            <a:avLst/>
          </a:prstGeom>
          <a:noFill/>
        </p:spPr>
        <p:txBody>
          <a:bodyPr wrap="square" rtlCol="0">
            <a:spAutoFit/>
          </a:bodyPr>
          <a:lstStyle/>
          <a:p>
            <a:pPr algn="ctr"/>
            <a:r>
              <a:rPr lang="en-US" dirty="0"/>
              <a:t>1</a:t>
            </a:r>
            <a:endParaRPr lang="en-US" dirty="0"/>
          </a:p>
          <a:p>
            <a:pPr algn="ctr"/>
            <a:r>
              <a:rPr lang="en-US" dirty="0"/>
              <a:t>True positive</a:t>
            </a:r>
            <a:endParaRPr lang="en-US" dirty="0"/>
          </a:p>
          <a:p>
            <a:endParaRPr lang="en-US" dirty="0"/>
          </a:p>
        </p:txBody>
      </p:sp>
      <p:sp>
        <p:nvSpPr>
          <p:cNvPr id="11" name="TextBox 10"/>
          <p:cNvSpPr txBox="1"/>
          <p:nvPr/>
        </p:nvSpPr>
        <p:spPr>
          <a:xfrm>
            <a:off x="3923928" y="3933056"/>
            <a:ext cx="2376264" cy="923330"/>
          </a:xfrm>
          <a:prstGeom prst="rect">
            <a:avLst/>
          </a:prstGeom>
          <a:noFill/>
        </p:spPr>
        <p:txBody>
          <a:bodyPr wrap="square" rtlCol="0">
            <a:spAutoFit/>
          </a:bodyPr>
          <a:lstStyle/>
          <a:p>
            <a:pPr algn="ctr"/>
            <a:r>
              <a:rPr lang="en-US" dirty="0"/>
              <a:t>2</a:t>
            </a:r>
            <a:endParaRPr lang="en-US" dirty="0"/>
          </a:p>
          <a:p>
            <a:pPr algn="ctr"/>
            <a:r>
              <a:rPr lang="en-US" dirty="0"/>
              <a:t>False negatives</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22114"/>
          </a:xfrm>
        </p:spPr>
        <p:txBody>
          <a:bodyPr>
            <a:normAutofit/>
          </a:bodyPr>
          <a:lstStyle/>
          <a:p>
            <a:r>
              <a:rPr lang="en-US" sz="3600" b="1" dirty="0" smtClean="0"/>
              <a:t>False Negative (Type II error)</a:t>
            </a:r>
            <a:endParaRPr lang="en-US" sz="3600" b="1" dirty="0"/>
          </a:p>
        </p:txBody>
      </p:sp>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5122"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030" y="1124744"/>
            <a:ext cx="79724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a:t>
            </a:r>
            <a:endParaRPr lang="en-US"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4" name="Picture 3"/>
          <p:cNvPicPr>
            <a:picLocks noChangeAspect="1"/>
          </p:cNvPicPr>
          <p:nvPr/>
        </p:nvPicPr>
        <p:blipFill>
          <a:blip r:embed="rId1">
            <a:extLst>
              <a:ext uri="{BEBA8EAE-BF5A-486C-A8C5-ECC9F3942E4B}">
                <a14:imgProps xmlns:a14="http://schemas.microsoft.com/office/drawing/2010/main">
                  <a14:imgLayer r:embed="rId2">
                    <a14:imgEffect>
                      <a14:backgroundRemoval t="46927" b="74860" l="9609" r="89680"/>
                    </a14:imgEffect>
                  </a14:imgLayer>
                </a14:imgProps>
              </a:ext>
              <a:ext uri="{28A0092B-C50C-407E-A947-70E740481C1C}">
                <a14:useLocalDpi xmlns:a14="http://schemas.microsoft.com/office/drawing/2010/main" val="0"/>
              </a:ext>
            </a:extLst>
          </a:blip>
          <a:stretch>
            <a:fillRect/>
          </a:stretch>
        </p:blipFill>
        <p:spPr>
          <a:xfrm>
            <a:off x="5724128" y="3861048"/>
            <a:ext cx="3219740" cy="205100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9512" y="1484784"/>
            <a:ext cx="8640960" cy="5262979"/>
          </a:xfrm>
          <a:prstGeom prst="rect">
            <a:avLst/>
          </a:prstGeom>
          <a:noFill/>
        </p:spPr>
        <p:txBody>
          <a:bodyPr wrap="square" rtlCol="0">
            <a:spAutoFit/>
          </a:bodyPr>
          <a:lstStyle/>
          <a:p>
            <a:pPr>
              <a:lnSpc>
                <a:spcPct val="200000"/>
              </a:lnSpc>
            </a:pPr>
            <a:r>
              <a:rPr lang="en-US" sz="2400" b="1" dirty="0" smtClean="0"/>
              <a:t>Introduction to Machine </a:t>
            </a:r>
            <a:r>
              <a:rPr lang="en-US" sz="2400" b="1" dirty="0" smtClean="0">
                <a:solidFill>
                  <a:srgbClr val="C00000"/>
                </a:solidFill>
              </a:rPr>
              <a:t>Learning</a:t>
            </a:r>
            <a:endParaRPr lang="en-US" sz="2400" b="1" dirty="0">
              <a:solidFill>
                <a:srgbClr val="C00000"/>
              </a:solidFill>
            </a:endParaRPr>
          </a:p>
          <a:p>
            <a:pPr marL="742950" lvl="1" indent="-285750">
              <a:lnSpc>
                <a:spcPct val="200000"/>
              </a:lnSpc>
              <a:buFont typeface="Arial" panose="020B0604020202020204" pitchFamily="34" charset="0"/>
              <a:buChar char="•"/>
            </a:pPr>
            <a:r>
              <a:rPr lang="en-US" sz="2400" b="1" dirty="0" smtClean="0"/>
              <a:t>Understand the concept of machine learning</a:t>
            </a:r>
            <a:endParaRPr lang="en-US" sz="2400" b="1" dirty="0" smtClean="0"/>
          </a:p>
          <a:p>
            <a:pPr marL="742950" lvl="1" indent="-285750">
              <a:lnSpc>
                <a:spcPct val="200000"/>
              </a:lnSpc>
              <a:buFont typeface="Arial" panose="020B0604020202020204" pitchFamily="34" charset="0"/>
              <a:buChar char="•"/>
            </a:pPr>
            <a:r>
              <a:rPr lang="en-US" sz="2400" b="1" dirty="0" smtClean="0"/>
              <a:t>Important concepts</a:t>
            </a:r>
            <a:endParaRPr lang="en-US" sz="2400" b="1" dirty="0" smtClean="0"/>
          </a:p>
          <a:p>
            <a:pPr marL="742950" lvl="1" indent="-285750">
              <a:lnSpc>
                <a:spcPct val="200000"/>
              </a:lnSpc>
              <a:buFont typeface="Arial" panose="020B0604020202020204" pitchFamily="34" charset="0"/>
              <a:buChar char="•"/>
            </a:pPr>
            <a:r>
              <a:rPr lang="en-US" sz="2400" b="1" dirty="0" smtClean="0"/>
              <a:t>Machine learning workflow</a:t>
            </a:r>
            <a:endParaRPr lang="en-US" sz="2400" b="1" dirty="0" smtClean="0"/>
          </a:p>
          <a:p>
            <a:pPr marL="742950" lvl="1" indent="-285750">
              <a:lnSpc>
                <a:spcPct val="200000"/>
              </a:lnSpc>
              <a:buFont typeface="Arial" panose="020B0604020202020204" pitchFamily="34" charset="0"/>
              <a:buChar char="•"/>
            </a:pPr>
            <a:r>
              <a:rPr lang="en-US" sz="2400" b="1" dirty="0" smtClean="0"/>
              <a:t>Practice Lab</a:t>
            </a:r>
            <a:endParaRPr lang="en-US" sz="2400" b="1" dirty="0" smtClean="0"/>
          </a:p>
          <a:p>
            <a:pPr marL="742950" lvl="1" indent="-285750">
              <a:lnSpc>
                <a:spcPct val="200000"/>
              </a:lnSpc>
              <a:buFont typeface="Arial" panose="020B0604020202020204" pitchFamily="34" charset="0"/>
              <a:buChar char="•"/>
            </a:pPr>
            <a:r>
              <a:rPr lang="en-US" sz="2400" b="1" dirty="0" smtClean="0"/>
              <a:t>Assignment</a:t>
            </a:r>
            <a:endParaRPr lang="en-US" sz="2400" b="1" dirty="0" smtClean="0"/>
          </a:p>
          <a:p>
            <a:pPr>
              <a:lnSpc>
                <a:spcPct val="200000"/>
              </a:lnSpc>
            </a:pP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graphicFrame>
        <p:nvGraphicFramePr>
          <p:cNvPr id="3" name="Table 2"/>
          <p:cNvGraphicFramePr>
            <a:graphicFrameLocks noGrp="1"/>
          </p:cNvGraphicFramePr>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gridCol w="2080005"/>
                <a:gridCol w="2080005"/>
              </a:tblGrid>
              <a:tr h="648072">
                <a:tc>
                  <a:txBody>
                    <a:bodyPr/>
                    <a:lstStyle/>
                    <a:p>
                      <a:pPr algn="ctr"/>
                      <a:r>
                        <a:rPr lang="en-US" dirty="0" smtClean="0"/>
                        <a:t>Fraudulent</a:t>
                      </a:r>
                      <a:endParaRPr lang="en-US" dirty="0"/>
                    </a:p>
                  </a:txBody>
                  <a:tcPr/>
                </a:tc>
                <a:tc>
                  <a:txBody>
                    <a:bodyPr/>
                    <a:lstStyle/>
                    <a:p>
                      <a:pPr algn="ctr"/>
                      <a:endParaRPr lang="en-US" dirty="0"/>
                    </a:p>
                  </a:txBody>
                  <a:tcPr/>
                </a:tc>
                <a:tc>
                  <a:txBody>
                    <a:bodyPr/>
                    <a:lstStyle/>
                    <a:p>
                      <a:pPr algn="ctr"/>
                      <a:endParaRPr lang="en-US" dirty="0"/>
                    </a:p>
                  </a:txBody>
                  <a:tcPr/>
                </a:tc>
              </a:tr>
              <a:tr h="648072">
                <a:tc>
                  <a:txBody>
                    <a:bodyPr/>
                    <a:lstStyle/>
                    <a:p>
                      <a:pPr algn="ctr"/>
                      <a:r>
                        <a:rPr lang="en-US" dirty="0" smtClean="0"/>
                        <a:t>Not Fraudulent</a:t>
                      </a: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aphicFrame>
        <p:nvGraphicFramePr>
          <p:cNvPr id="4" name="Table 3"/>
          <p:cNvGraphicFramePr>
            <a:graphicFrameLocks noGrp="1"/>
          </p:cNvGraphicFramePr>
          <p:nvPr/>
        </p:nvGraphicFramePr>
        <p:xfrm>
          <a:off x="683568" y="3284984"/>
          <a:ext cx="1272876" cy="1296144"/>
        </p:xfrm>
        <a:graphic>
          <a:graphicData uri="http://schemas.openxmlformats.org/drawingml/2006/table">
            <a:tbl>
              <a:tblPr/>
              <a:tblGrid>
                <a:gridCol w="1272876"/>
              </a:tblGrid>
              <a:tr h="1296144">
                <a:tc>
                  <a:txBody>
                    <a:bodyPr/>
                    <a:lstStyle/>
                    <a:p>
                      <a:endParaRPr lang="en-US" dirty="0" smtClean="0"/>
                    </a:p>
                    <a:p>
                      <a:r>
                        <a:rPr lang="en-US" b="1" dirty="0" smtClean="0"/>
                        <a:t>Predicted</a:t>
                      </a:r>
                      <a:endParaRPr lang="en-US"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5" name="Table 4"/>
          <p:cNvGraphicFramePr>
            <a:graphicFrameLocks noGrp="1"/>
          </p:cNvGraphicFramePr>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gridCol w="2112404"/>
              </a:tblGrid>
              <a:tr h="648071">
                <a:tc>
                  <a:txBody>
                    <a:bodyPr/>
                    <a:lstStyle/>
                    <a:p>
                      <a:pPr algn="ctr"/>
                      <a:r>
                        <a:rPr lang="en-US" dirty="0" smtClean="0"/>
                        <a:t>Fraudulent</a:t>
                      </a:r>
                      <a:endParaRPr lang="en-US" dirty="0"/>
                    </a:p>
                  </a:txBody>
                  <a:tcPr/>
                </a:tc>
                <a:tc>
                  <a:txBody>
                    <a:bodyPr/>
                    <a:lstStyle/>
                    <a:p>
                      <a:pPr algn="ctr"/>
                      <a:r>
                        <a:rPr lang="en-US" dirty="0" smtClean="0"/>
                        <a:t>Not Fraudulent</a:t>
                      </a:r>
                      <a:endParaRPr lang="en-US" dirty="0"/>
                    </a:p>
                  </a:txBody>
                  <a:tcPr/>
                </a:tc>
              </a:tr>
            </a:tbl>
          </a:graphicData>
        </a:graphic>
      </p:graphicFrame>
      <p:graphicFrame>
        <p:nvGraphicFramePr>
          <p:cNvPr id="6" name="Table 5"/>
          <p:cNvGraphicFramePr>
            <a:graphicFrameLocks noGrp="1"/>
          </p:cNvGraphicFramePr>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tblGrid>
              <a:tr h="792088">
                <a:tc>
                  <a:txBody>
                    <a:bodyPr/>
                    <a:lstStyle/>
                    <a:p>
                      <a:pPr algn="ctr"/>
                      <a:endParaRPr lang="en-US" dirty="0" smtClean="0"/>
                    </a:p>
                    <a:p>
                      <a:pPr algn="ctr"/>
                      <a:r>
                        <a:rPr lang="en-US" b="0" dirty="0" smtClean="0"/>
                        <a:t>Actual Values</a:t>
                      </a:r>
                      <a:endParaRPr lang="en-US" b="0" dirty="0"/>
                    </a:p>
                  </a:txBody>
                  <a:tcPr/>
                </a:tc>
              </a:tr>
            </a:tbl>
          </a:graphicData>
        </a:graphic>
      </p:graphicFrame>
      <p:sp>
        <p:nvSpPr>
          <p:cNvPr id="7" name="TextBox 6"/>
          <p:cNvSpPr txBox="1"/>
          <p:nvPr/>
        </p:nvSpPr>
        <p:spPr>
          <a:xfrm>
            <a:off x="4067944" y="3297758"/>
            <a:ext cx="1944216" cy="923330"/>
          </a:xfrm>
          <a:prstGeom prst="rect">
            <a:avLst/>
          </a:prstGeom>
          <a:noFill/>
        </p:spPr>
        <p:txBody>
          <a:bodyPr wrap="square" rtlCol="0">
            <a:spAutoFit/>
          </a:bodyPr>
          <a:lstStyle/>
          <a:p>
            <a:pPr algn="ctr"/>
            <a:r>
              <a:rPr lang="en-US" dirty="0"/>
              <a:t>1</a:t>
            </a:r>
            <a:endParaRPr lang="en-US" dirty="0"/>
          </a:p>
          <a:p>
            <a:pPr algn="ctr"/>
            <a:r>
              <a:rPr lang="en-US" dirty="0"/>
              <a:t>True positive</a:t>
            </a:r>
            <a:endParaRPr lang="en-US" dirty="0"/>
          </a:p>
          <a:p>
            <a:endParaRPr lang="en-US" dirty="0"/>
          </a:p>
        </p:txBody>
      </p:sp>
      <p:sp>
        <p:nvSpPr>
          <p:cNvPr id="8" name="TextBox 7"/>
          <p:cNvSpPr txBox="1"/>
          <p:nvPr/>
        </p:nvSpPr>
        <p:spPr>
          <a:xfrm>
            <a:off x="3923928" y="3933056"/>
            <a:ext cx="2376264" cy="923330"/>
          </a:xfrm>
          <a:prstGeom prst="rect">
            <a:avLst/>
          </a:prstGeom>
          <a:noFill/>
        </p:spPr>
        <p:txBody>
          <a:bodyPr wrap="square" rtlCol="0">
            <a:spAutoFit/>
          </a:bodyPr>
          <a:lstStyle/>
          <a:p>
            <a:pPr algn="ctr"/>
            <a:r>
              <a:rPr lang="en-US" dirty="0"/>
              <a:t>2</a:t>
            </a:r>
            <a:endParaRPr lang="en-US" dirty="0"/>
          </a:p>
          <a:p>
            <a:pPr algn="ctr"/>
            <a:r>
              <a:rPr lang="en-US" dirty="0"/>
              <a:t>False negatives</a:t>
            </a:r>
            <a:endParaRPr lang="en-US" dirty="0"/>
          </a:p>
          <a:p>
            <a:endParaRPr lang="en-US" dirty="0"/>
          </a:p>
        </p:txBody>
      </p:sp>
      <p:sp>
        <p:nvSpPr>
          <p:cNvPr id="9" name="TextBox 8"/>
          <p:cNvSpPr txBox="1"/>
          <p:nvPr/>
        </p:nvSpPr>
        <p:spPr>
          <a:xfrm>
            <a:off x="6586021" y="3275145"/>
            <a:ext cx="1368152" cy="861774"/>
          </a:xfrm>
          <a:prstGeom prst="rect">
            <a:avLst/>
          </a:prstGeom>
          <a:noFill/>
        </p:spPr>
        <p:txBody>
          <a:bodyPr wrap="square" rtlCol="0">
            <a:spAutoFit/>
          </a:bodyPr>
          <a:lstStyle/>
          <a:p>
            <a:pPr algn="ctr"/>
            <a:r>
              <a:rPr lang="en-US" sz="1600" b="1" dirty="0"/>
              <a:t>0</a:t>
            </a:r>
            <a:endParaRPr lang="en-US" sz="1600" b="1" dirty="0"/>
          </a:p>
          <a:p>
            <a:pPr algn="ctr"/>
            <a:r>
              <a:rPr lang="en-US" sz="1600" b="1" dirty="0"/>
              <a:t>False positive</a:t>
            </a:r>
            <a:endParaRPr lang="en-US" sz="1600" b="1" dirty="0"/>
          </a:p>
          <a:p>
            <a:endParaRPr lang="en-US" sz="1600" dirty="0"/>
          </a:p>
        </p:txBody>
      </p:sp>
      <p:sp>
        <p:nvSpPr>
          <p:cNvPr id="10" name="TextBox 9"/>
          <p:cNvSpPr txBox="1"/>
          <p:nvPr/>
        </p:nvSpPr>
        <p:spPr>
          <a:xfrm>
            <a:off x="6476907" y="4000965"/>
            <a:ext cx="1586379" cy="861774"/>
          </a:xfrm>
          <a:prstGeom prst="rect">
            <a:avLst/>
          </a:prstGeom>
          <a:noFill/>
        </p:spPr>
        <p:txBody>
          <a:bodyPr wrap="square" rtlCol="0">
            <a:spAutoFit/>
          </a:bodyPr>
          <a:lstStyle/>
          <a:p>
            <a:pPr algn="ctr"/>
            <a:r>
              <a:rPr lang="en-US" sz="1600" b="1" dirty="0"/>
              <a:t>27</a:t>
            </a:r>
            <a:endParaRPr lang="en-US" sz="1600" b="1" dirty="0"/>
          </a:p>
          <a:p>
            <a:pPr algn="ctr"/>
            <a:r>
              <a:rPr lang="en-US" sz="1600" b="1" dirty="0"/>
              <a:t>True negatives</a:t>
            </a:r>
            <a:endParaRPr lang="en-US" sz="1600" b="1" dirty="0"/>
          </a:p>
          <a:p>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False Positives (Type I error)</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614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203192"/>
            <a:ext cx="8208912" cy="5034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graphicFrame>
        <p:nvGraphicFramePr>
          <p:cNvPr id="10" name="Table 9"/>
          <p:cNvGraphicFramePr>
            <a:graphicFrameLocks noGrp="1"/>
          </p:cNvGraphicFramePr>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gridCol w="2080005"/>
                <a:gridCol w="2080005"/>
              </a:tblGrid>
              <a:tr h="648072">
                <a:tc>
                  <a:txBody>
                    <a:bodyPr/>
                    <a:lstStyle/>
                    <a:p>
                      <a:pPr algn="ctr"/>
                      <a:r>
                        <a:rPr lang="en-US" dirty="0" smtClean="0"/>
                        <a:t>Fraudulent</a:t>
                      </a:r>
                      <a:endParaRPr lang="en-US" dirty="0"/>
                    </a:p>
                  </a:txBody>
                  <a:tcPr/>
                </a:tc>
                <a:tc>
                  <a:txBody>
                    <a:bodyPr/>
                    <a:lstStyle/>
                    <a:p>
                      <a:pPr algn="ctr"/>
                      <a:endParaRPr lang="en-US" dirty="0"/>
                    </a:p>
                  </a:txBody>
                  <a:tcPr/>
                </a:tc>
                <a:tc>
                  <a:txBody>
                    <a:bodyPr/>
                    <a:lstStyle/>
                    <a:p>
                      <a:pPr algn="ctr"/>
                      <a:endParaRPr lang="en-US" dirty="0"/>
                    </a:p>
                  </a:txBody>
                  <a:tcPr/>
                </a:tc>
              </a:tr>
              <a:tr h="648072">
                <a:tc>
                  <a:txBody>
                    <a:bodyPr/>
                    <a:lstStyle/>
                    <a:p>
                      <a:pPr algn="ctr"/>
                      <a:r>
                        <a:rPr lang="en-US" dirty="0" smtClean="0"/>
                        <a:t>Not Fraudulent</a:t>
                      </a: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aphicFrame>
        <p:nvGraphicFramePr>
          <p:cNvPr id="11" name="Table 10"/>
          <p:cNvGraphicFramePr>
            <a:graphicFrameLocks noGrp="1"/>
          </p:cNvGraphicFramePr>
          <p:nvPr/>
        </p:nvGraphicFramePr>
        <p:xfrm>
          <a:off x="683568" y="3284984"/>
          <a:ext cx="1272876" cy="1296144"/>
        </p:xfrm>
        <a:graphic>
          <a:graphicData uri="http://schemas.openxmlformats.org/drawingml/2006/table">
            <a:tbl>
              <a:tblPr/>
              <a:tblGrid>
                <a:gridCol w="1272876"/>
              </a:tblGrid>
              <a:tr h="1296144">
                <a:tc>
                  <a:txBody>
                    <a:bodyPr/>
                    <a:lstStyle/>
                    <a:p>
                      <a:endParaRPr lang="en-US" dirty="0" smtClean="0"/>
                    </a:p>
                    <a:p>
                      <a:r>
                        <a:rPr lang="en-US" b="1" dirty="0" smtClean="0"/>
                        <a:t>Predicted</a:t>
                      </a:r>
                      <a:endParaRPr lang="en-US"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2" name="Table 11"/>
          <p:cNvGraphicFramePr>
            <a:graphicFrameLocks noGrp="1"/>
          </p:cNvGraphicFramePr>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gridCol w="2112404"/>
              </a:tblGrid>
              <a:tr h="648071">
                <a:tc>
                  <a:txBody>
                    <a:bodyPr/>
                    <a:lstStyle/>
                    <a:p>
                      <a:pPr algn="ctr"/>
                      <a:r>
                        <a:rPr lang="en-US" dirty="0" smtClean="0"/>
                        <a:t>Fraudulent</a:t>
                      </a:r>
                      <a:endParaRPr lang="en-US" dirty="0"/>
                    </a:p>
                  </a:txBody>
                  <a:tcPr/>
                </a:tc>
                <a:tc>
                  <a:txBody>
                    <a:bodyPr/>
                    <a:lstStyle/>
                    <a:p>
                      <a:pPr algn="ctr"/>
                      <a:r>
                        <a:rPr lang="en-US" dirty="0" smtClean="0"/>
                        <a:t>Not Fraudulent</a:t>
                      </a:r>
                      <a:endParaRPr lang="en-US" dirty="0"/>
                    </a:p>
                  </a:txBody>
                  <a:tcPr/>
                </a:tc>
              </a:tr>
            </a:tbl>
          </a:graphicData>
        </a:graphic>
      </p:graphicFrame>
      <p:graphicFrame>
        <p:nvGraphicFramePr>
          <p:cNvPr id="13" name="Table 12"/>
          <p:cNvGraphicFramePr>
            <a:graphicFrameLocks noGrp="1"/>
          </p:cNvGraphicFramePr>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tblGrid>
              <a:tr h="792088">
                <a:tc>
                  <a:txBody>
                    <a:bodyPr/>
                    <a:lstStyle/>
                    <a:p>
                      <a:pPr algn="ctr"/>
                      <a:endParaRPr lang="en-US" dirty="0" smtClean="0"/>
                    </a:p>
                    <a:p>
                      <a:pPr algn="ctr"/>
                      <a:r>
                        <a:rPr lang="en-US" b="0" dirty="0" smtClean="0"/>
                        <a:t>Actual Values</a:t>
                      </a:r>
                      <a:endParaRPr lang="en-US" b="0" dirty="0"/>
                    </a:p>
                  </a:txBody>
                  <a:tcPr/>
                </a:tc>
              </a:tr>
            </a:tbl>
          </a:graphicData>
        </a:graphic>
      </p:graphicFrame>
      <p:sp>
        <p:nvSpPr>
          <p:cNvPr id="14" name="TextBox 13"/>
          <p:cNvSpPr txBox="1"/>
          <p:nvPr/>
        </p:nvSpPr>
        <p:spPr>
          <a:xfrm>
            <a:off x="4067944" y="3297758"/>
            <a:ext cx="1944216" cy="923330"/>
          </a:xfrm>
          <a:prstGeom prst="rect">
            <a:avLst/>
          </a:prstGeom>
          <a:noFill/>
        </p:spPr>
        <p:txBody>
          <a:bodyPr wrap="square" rtlCol="0">
            <a:spAutoFit/>
          </a:bodyPr>
          <a:lstStyle/>
          <a:p>
            <a:pPr algn="ctr"/>
            <a:r>
              <a:rPr lang="en-US" dirty="0"/>
              <a:t>1</a:t>
            </a:r>
            <a:endParaRPr lang="en-US" dirty="0"/>
          </a:p>
          <a:p>
            <a:pPr algn="ctr"/>
            <a:r>
              <a:rPr lang="en-US" dirty="0"/>
              <a:t>True positive</a:t>
            </a:r>
            <a:endParaRPr lang="en-US" dirty="0"/>
          </a:p>
          <a:p>
            <a:endParaRPr lang="en-US" dirty="0"/>
          </a:p>
        </p:txBody>
      </p:sp>
      <p:sp>
        <p:nvSpPr>
          <p:cNvPr id="15" name="TextBox 14"/>
          <p:cNvSpPr txBox="1"/>
          <p:nvPr/>
        </p:nvSpPr>
        <p:spPr>
          <a:xfrm>
            <a:off x="3923928" y="3933056"/>
            <a:ext cx="2376264" cy="923330"/>
          </a:xfrm>
          <a:prstGeom prst="rect">
            <a:avLst/>
          </a:prstGeom>
          <a:noFill/>
        </p:spPr>
        <p:txBody>
          <a:bodyPr wrap="square" rtlCol="0">
            <a:spAutoFit/>
          </a:bodyPr>
          <a:lstStyle/>
          <a:p>
            <a:pPr algn="ctr"/>
            <a:r>
              <a:rPr lang="en-US" dirty="0"/>
              <a:t>2</a:t>
            </a:r>
            <a:endParaRPr lang="en-US" dirty="0"/>
          </a:p>
          <a:p>
            <a:pPr algn="ctr"/>
            <a:r>
              <a:rPr lang="en-US" dirty="0"/>
              <a:t>False negatives</a:t>
            </a:r>
            <a:endParaRPr lang="en-US" dirty="0"/>
          </a:p>
          <a:p>
            <a:endParaRPr lang="en-US" dirty="0"/>
          </a:p>
        </p:txBody>
      </p:sp>
      <p:sp>
        <p:nvSpPr>
          <p:cNvPr id="16" name="TextBox 15"/>
          <p:cNvSpPr txBox="1"/>
          <p:nvPr/>
        </p:nvSpPr>
        <p:spPr>
          <a:xfrm>
            <a:off x="6586021" y="3275145"/>
            <a:ext cx="1368152" cy="861774"/>
          </a:xfrm>
          <a:prstGeom prst="rect">
            <a:avLst/>
          </a:prstGeom>
          <a:noFill/>
        </p:spPr>
        <p:txBody>
          <a:bodyPr wrap="square" rtlCol="0">
            <a:spAutoFit/>
          </a:bodyPr>
          <a:lstStyle/>
          <a:p>
            <a:pPr algn="ctr"/>
            <a:r>
              <a:rPr lang="en-US" sz="1600" b="1" dirty="0"/>
              <a:t>0</a:t>
            </a:r>
            <a:endParaRPr lang="en-US" sz="1600" b="1" dirty="0"/>
          </a:p>
          <a:p>
            <a:pPr algn="ctr"/>
            <a:r>
              <a:rPr lang="en-US" sz="1600" b="1" dirty="0"/>
              <a:t>False positive</a:t>
            </a:r>
            <a:endParaRPr lang="en-US" sz="1600" b="1" dirty="0"/>
          </a:p>
          <a:p>
            <a:endParaRPr lang="en-US" sz="1600" dirty="0"/>
          </a:p>
        </p:txBody>
      </p:sp>
      <p:sp>
        <p:nvSpPr>
          <p:cNvPr id="17" name="TextBox 16"/>
          <p:cNvSpPr txBox="1"/>
          <p:nvPr/>
        </p:nvSpPr>
        <p:spPr>
          <a:xfrm>
            <a:off x="6476907" y="4000965"/>
            <a:ext cx="1586379" cy="861774"/>
          </a:xfrm>
          <a:prstGeom prst="rect">
            <a:avLst/>
          </a:prstGeom>
          <a:noFill/>
        </p:spPr>
        <p:txBody>
          <a:bodyPr wrap="square" rtlCol="0">
            <a:spAutoFit/>
          </a:bodyPr>
          <a:lstStyle/>
          <a:p>
            <a:pPr algn="ctr"/>
            <a:r>
              <a:rPr lang="en-US" sz="1600" b="1" dirty="0"/>
              <a:t>27</a:t>
            </a:r>
            <a:endParaRPr lang="en-US" sz="1600" b="1" dirty="0"/>
          </a:p>
          <a:p>
            <a:pPr algn="ctr"/>
            <a:r>
              <a:rPr lang="en-US" sz="1600" b="1" dirty="0"/>
              <a:t>True negatives</a:t>
            </a:r>
            <a:endParaRPr lang="en-US" sz="1600" b="1" dirty="0"/>
          </a:p>
          <a:p>
            <a:endParaRPr lang="en-US" sz="1600" b="1" dirty="0"/>
          </a:p>
        </p:txBody>
      </p:sp>
      <p:sp>
        <p:nvSpPr>
          <p:cNvPr id="18" name="TextBox 17"/>
          <p:cNvSpPr txBox="1"/>
          <p:nvPr/>
        </p:nvSpPr>
        <p:spPr>
          <a:xfrm>
            <a:off x="251520" y="5157192"/>
            <a:ext cx="8568952" cy="369332"/>
          </a:xfrm>
          <a:prstGeom prst="rect">
            <a:avLst/>
          </a:prstGeom>
          <a:noFill/>
        </p:spPr>
        <p:txBody>
          <a:bodyPr wrap="square" rtlCol="0">
            <a:spAutoFit/>
          </a:bodyPr>
          <a:lstStyle/>
          <a:p>
            <a:r>
              <a:rPr lang="en-US" dirty="0" smtClean="0"/>
              <a:t>How many fraudulent transactions  did we classify correctly?</a:t>
            </a:r>
            <a:endParaRPr lang="en-US" dirty="0"/>
          </a:p>
        </p:txBody>
      </p:sp>
      <p:sp>
        <p:nvSpPr>
          <p:cNvPr id="2" name="TextBox 1"/>
          <p:cNvSpPr txBox="1"/>
          <p:nvPr/>
        </p:nvSpPr>
        <p:spPr>
          <a:xfrm>
            <a:off x="653844" y="404664"/>
            <a:ext cx="8208912" cy="461665"/>
          </a:xfrm>
          <a:prstGeom prst="rect">
            <a:avLst/>
          </a:prstGeom>
          <a:noFill/>
        </p:spPr>
        <p:txBody>
          <a:bodyPr wrap="square" rtlCol="0">
            <a:spAutoFit/>
          </a:bodyPr>
          <a:lstStyle/>
          <a:p>
            <a:pPr algn="ctr"/>
            <a:r>
              <a:rPr lang="en-US" sz="2400" b="1" dirty="0" smtClean="0"/>
              <a:t>Why fill out this matrix</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Sensitivity</a:t>
            </a:r>
            <a:endParaRPr lang="en-US" dirty="0"/>
          </a:p>
        </p:txBody>
      </p:sp>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mc:AlternateContent xmlns:mc="http://schemas.openxmlformats.org/markup-compatibility/2006">
        <mc:Choice xmlns:a14="http://schemas.microsoft.com/office/drawing/2010/main" Requires="a14">
          <p:sp>
            <p:nvSpPr>
              <p:cNvPr id="6" name="TextBox 5"/>
              <p:cNvSpPr txBox="1"/>
              <p:nvPr/>
            </p:nvSpPr>
            <p:spPr>
              <a:xfrm>
                <a:off x="636150" y="2780928"/>
                <a:ext cx="7488832" cy="671787"/>
              </a:xfrm>
              <a:prstGeom prst="rect">
                <a:avLst/>
              </a:prstGeom>
              <a:noFill/>
            </p:spPr>
            <p:txBody>
              <a:bodyPr wrap="square" rtlCol="0">
                <a:spAutoFit/>
              </a:bodyPr>
              <a:lstStyle/>
              <a:p>
                <a:r>
                  <a:rPr lang="en-US" sz="2400" b="1" dirty="0" smtClean="0"/>
                  <a:t>Sensitivity = </a:t>
                </a:r>
                <a14:m>
                  <m:oMath xmlns:m="http://schemas.openxmlformats.org/officeDocument/2006/math">
                    <m:f>
                      <m:fPr>
                        <m:ctrlPr>
                          <a:rPr lang="en-US" sz="2400" b="1" i="1" smtClean="0">
                            <a:latin typeface="Cambria Math" panose="02040503050406030204"/>
                          </a:rPr>
                        </m:ctrlPr>
                      </m:fPr>
                      <m:num>
                        <m:r>
                          <a:rPr lang="en-US" sz="2400" b="1" i="1" smtClean="0">
                            <a:latin typeface="Cambria Math" panose="02040503050406030204"/>
                          </a:rPr>
                          <m:t>𝒕𝒓𝒖𝒆</m:t>
                        </m:r>
                        <m:r>
                          <a:rPr lang="en-US" sz="2400" b="1" i="1" smtClean="0">
                            <a:latin typeface="Cambria Math" panose="02040503050406030204"/>
                          </a:rPr>
                          <m:t> </m:t>
                        </m:r>
                        <m:r>
                          <a:rPr lang="en-US" sz="2400" b="1" i="1" smtClean="0">
                            <a:latin typeface="Cambria Math" panose="02040503050406030204"/>
                          </a:rPr>
                          <m:t>𝒑𝒐𝒔𝒊𝒕𝒊𝒗𝒆𝒔</m:t>
                        </m:r>
                      </m:num>
                      <m:den>
                        <m:r>
                          <a:rPr lang="en-US" sz="2400" b="1" i="1" smtClean="0">
                            <a:latin typeface="Cambria Math" panose="02040503050406030204"/>
                          </a:rPr>
                          <m:t>𝒕𝒓𝒖𝒆</m:t>
                        </m:r>
                        <m:r>
                          <a:rPr lang="en-US" sz="2400" b="1" i="1" smtClean="0">
                            <a:latin typeface="Cambria Math" panose="02040503050406030204"/>
                          </a:rPr>
                          <m:t> </m:t>
                        </m:r>
                        <m:r>
                          <a:rPr lang="en-US" sz="2400" b="1" i="1" smtClean="0">
                            <a:latin typeface="Cambria Math" panose="02040503050406030204"/>
                          </a:rPr>
                          <m:t>𝒑𝒐𝒔𝒊𝒕𝒊𝒗𝒆𝒔</m:t>
                        </m:r>
                        <m:r>
                          <a:rPr lang="en-US" sz="2400" b="1" i="1" smtClean="0">
                            <a:latin typeface="Cambria Math" panose="02040503050406030204"/>
                          </a:rPr>
                          <m:t>+</m:t>
                        </m:r>
                        <m:r>
                          <a:rPr lang="en-US" sz="2400" b="1" i="1" smtClean="0">
                            <a:latin typeface="Cambria Math" panose="02040503050406030204"/>
                          </a:rPr>
                          <m:t>𝒇𝒂𝒍𝒔𝒆</m:t>
                        </m:r>
                        <m:r>
                          <a:rPr lang="en-US" sz="2400" b="1" i="1" smtClean="0">
                            <a:latin typeface="Cambria Math" panose="02040503050406030204"/>
                          </a:rPr>
                          <m:t> </m:t>
                        </m:r>
                        <m:r>
                          <a:rPr lang="en-US" sz="2400" b="1" i="1" smtClean="0">
                            <a:latin typeface="Cambria Math" panose="02040503050406030204"/>
                          </a:rPr>
                          <m:t>𝒏𝒆𝒈𝒂𝒕𝒊𝒗𝒆𝒔</m:t>
                        </m:r>
                      </m:den>
                    </m:f>
                  </m:oMath>
                </a14:m>
                <a:r>
                  <a:rPr lang="en-US" sz="2400" b="1" dirty="0" smtClean="0"/>
                  <a:t>  = </a:t>
                </a:r>
                <a14:m>
                  <m:oMath xmlns:m="http://schemas.openxmlformats.org/officeDocument/2006/math">
                    <m:f>
                      <m:fPr>
                        <m:ctrlPr>
                          <a:rPr lang="en-US" sz="2400" b="1" i="1" smtClean="0">
                            <a:latin typeface="Cambria Math" panose="02040503050406030204"/>
                          </a:rPr>
                        </m:ctrlPr>
                      </m:fPr>
                      <m:num>
                        <m:r>
                          <a:rPr lang="en-US" sz="2400" b="1" i="1" smtClean="0">
                            <a:latin typeface="Cambria Math" panose="02040503050406030204"/>
                          </a:rPr>
                          <m:t>𝟏</m:t>
                        </m:r>
                      </m:num>
                      <m:den>
                        <m:r>
                          <a:rPr lang="en-US" sz="2400" b="1" i="1" smtClean="0">
                            <a:latin typeface="Cambria Math" panose="02040503050406030204"/>
                          </a:rPr>
                          <m:t>𝟑</m:t>
                        </m:r>
                      </m:den>
                    </m:f>
                    <m:r>
                      <a:rPr lang="en-US" sz="2400" b="1" i="1" smtClean="0">
                        <a:latin typeface="Cambria Math" panose="02040503050406030204"/>
                      </a:rPr>
                      <m:t>=</m:t>
                    </m:r>
                    <m:r>
                      <a:rPr lang="en-US" sz="2400" b="1" i="1" smtClean="0">
                        <a:latin typeface="Cambria Math" panose="02040503050406030204"/>
                      </a:rPr>
                      <m:t>𝟑𝟑</m:t>
                    </m:r>
                    <m:r>
                      <a:rPr lang="en-US" sz="2400" b="1" i="1" smtClean="0">
                        <a:latin typeface="Cambria Math" panose="02040503050406030204"/>
                      </a:rPr>
                      <m:t>.</m:t>
                    </m:r>
                    <m:r>
                      <a:rPr lang="en-US" sz="2400" b="1" i="1" smtClean="0">
                        <a:latin typeface="Cambria Math" panose="02040503050406030204"/>
                      </a:rPr>
                      <m:t>𝟑𝟑</m:t>
                    </m:r>
                    <m:r>
                      <a:rPr lang="en-US" sz="2400" b="1" i="1" smtClean="0">
                        <a:latin typeface="Cambria Math" panose="02040503050406030204"/>
                      </a:rPr>
                      <m:t>%</m:t>
                    </m:r>
                  </m:oMath>
                </a14:m>
                <a:endParaRPr lang="en-US" sz="2400" b="1" dirty="0"/>
              </a:p>
            </p:txBody>
          </p:sp>
        </mc:Choice>
        <mc:Fallback>
          <p:sp>
            <p:nvSpPr>
              <p:cNvPr id="6" name="TextBox 5"/>
              <p:cNvSpPr txBox="1">
                <a:spLocks noRot="1" noChangeAspect="1" noMove="1" noResize="1" noEditPoints="1" noAdjustHandles="1" noChangeArrowheads="1" noChangeShapeType="1" noTextEdit="1"/>
              </p:cNvSpPr>
              <p:nvPr/>
            </p:nvSpPr>
            <p:spPr>
              <a:xfrm>
                <a:off x="636150" y="2780928"/>
                <a:ext cx="7488832" cy="671787"/>
              </a:xfrm>
              <a:prstGeom prst="rect">
                <a:avLst/>
              </a:prstGeom>
              <a:blipFill rotWithShape="1">
                <a:blip r:embed="rId1"/>
                <a:stretch>
                  <a:fillRect l="-7" t="-39" r="2" b="33"/>
                </a:stretch>
              </a:blipFill>
            </p:spPr>
            <p:txBody>
              <a:bodyPr/>
              <a:lstStyle/>
              <a:p>
                <a:r>
                  <a:rPr lang="en-US" altLang="en-US">
                    <a:noFill/>
                  </a:rPr>
                  <a:t> </a:t>
                </a:r>
              </a:p>
            </p:txBody>
          </p:sp>
        </mc:Fallback>
      </mc:AlternateContent>
      <p:sp>
        <p:nvSpPr>
          <p:cNvPr id="3" name="TextBox 2"/>
          <p:cNvSpPr txBox="1"/>
          <p:nvPr/>
        </p:nvSpPr>
        <p:spPr>
          <a:xfrm>
            <a:off x="251520" y="4365104"/>
            <a:ext cx="8784976"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Rather mark legitimate transactions as suspicious than authorize fraudulent transactions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Specificity</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mc:AlternateContent xmlns:mc="http://schemas.openxmlformats.org/markup-compatibility/2006">
        <mc:Choice xmlns:a14="http://schemas.microsoft.com/office/drawing/2010/main" Requires="a14">
          <p:sp>
            <p:nvSpPr>
              <p:cNvPr id="4" name="TextBox 3"/>
              <p:cNvSpPr txBox="1"/>
              <p:nvPr/>
            </p:nvSpPr>
            <p:spPr>
              <a:xfrm>
                <a:off x="636150" y="2780928"/>
                <a:ext cx="7488832" cy="671787"/>
              </a:xfrm>
              <a:prstGeom prst="rect">
                <a:avLst/>
              </a:prstGeom>
              <a:noFill/>
            </p:spPr>
            <p:txBody>
              <a:bodyPr wrap="square" rtlCol="0">
                <a:spAutoFit/>
              </a:bodyPr>
              <a:lstStyle/>
              <a:p>
                <a:r>
                  <a:rPr lang="en-US" sz="2400" b="1" dirty="0" smtClean="0"/>
                  <a:t>Specificity = </a:t>
                </a:r>
                <a14:m>
                  <m:oMath xmlns:m="http://schemas.openxmlformats.org/officeDocument/2006/math">
                    <m:f>
                      <m:fPr>
                        <m:ctrlPr>
                          <a:rPr lang="en-US" sz="2400" b="1" i="1" smtClean="0">
                            <a:latin typeface="Cambria Math" panose="02040503050406030204"/>
                          </a:rPr>
                        </m:ctrlPr>
                      </m:fPr>
                      <m:num>
                        <m:r>
                          <a:rPr lang="en-US" sz="2400" b="1" i="1" smtClean="0">
                            <a:latin typeface="Cambria Math" panose="02040503050406030204"/>
                          </a:rPr>
                          <m:t>𝒕𝒓𝒖𝒆</m:t>
                        </m:r>
                        <m:r>
                          <a:rPr lang="en-US" sz="2400" b="1" i="1" smtClean="0">
                            <a:latin typeface="Cambria Math" panose="02040503050406030204"/>
                          </a:rPr>
                          <m:t> </m:t>
                        </m:r>
                        <m:r>
                          <a:rPr lang="en-US" sz="2400" b="1" i="1" smtClean="0">
                            <a:latin typeface="Cambria Math" panose="02040503050406030204"/>
                          </a:rPr>
                          <m:t>𝒏𝒆𝒈𝒂𝒕𝒊𝒗𝒆𝒔</m:t>
                        </m:r>
                      </m:num>
                      <m:den>
                        <m:r>
                          <a:rPr lang="en-US" sz="2400" b="1" i="1" smtClean="0">
                            <a:latin typeface="Cambria Math" panose="02040503050406030204"/>
                          </a:rPr>
                          <m:t>𝒕𝒓𝒖𝒆</m:t>
                        </m:r>
                        <m:r>
                          <a:rPr lang="en-US" sz="2400" b="1" i="1" smtClean="0">
                            <a:latin typeface="Cambria Math" panose="02040503050406030204"/>
                          </a:rPr>
                          <m:t> </m:t>
                        </m:r>
                        <m:r>
                          <a:rPr lang="en-US" sz="2400" b="1" i="1" smtClean="0">
                            <a:latin typeface="Cambria Math" panose="02040503050406030204"/>
                          </a:rPr>
                          <m:t>𝒏𝒆𝒈𝒂𝒕𝒊𝒗𝒆𝒔</m:t>
                        </m:r>
                        <m:r>
                          <a:rPr lang="en-US" sz="2400" b="1" i="1" smtClean="0">
                            <a:latin typeface="Cambria Math" panose="02040503050406030204"/>
                          </a:rPr>
                          <m:t>+</m:t>
                        </m:r>
                        <m:r>
                          <a:rPr lang="en-US" sz="2400" b="1" i="1" smtClean="0">
                            <a:latin typeface="Cambria Math" panose="02040503050406030204"/>
                          </a:rPr>
                          <m:t>𝒇𝒂𝒍𝒔𝒆</m:t>
                        </m:r>
                        <m:r>
                          <a:rPr lang="en-US" sz="2400" b="1" i="1" smtClean="0">
                            <a:latin typeface="Cambria Math" panose="02040503050406030204"/>
                          </a:rPr>
                          <m:t> </m:t>
                        </m:r>
                        <m:r>
                          <a:rPr lang="en-US" sz="2400" b="1" i="1" smtClean="0">
                            <a:latin typeface="Cambria Math" panose="02040503050406030204"/>
                          </a:rPr>
                          <m:t>𝒑𝒐𝒔𝒊𝒕𝒊𝒗𝒆𝒔</m:t>
                        </m:r>
                      </m:den>
                    </m:f>
                  </m:oMath>
                </a14:m>
                <a:r>
                  <a:rPr lang="en-US" sz="2400" b="1" dirty="0" smtClean="0"/>
                  <a:t>  = </a:t>
                </a:r>
                <a14:m>
                  <m:oMath xmlns:m="http://schemas.openxmlformats.org/officeDocument/2006/math">
                    <m:f>
                      <m:fPr>
                        <m:ctrlPr>
                          <a:rPr lang="en-US" sz="2400" b="1" i="1" smtClean="0">
                            <a:latin typeface="Cambria Math" panose="02040503050406030204"/>
                          </a:rPr>
                        </m:ctrlPr>
                      </m:fPr>
                      <m:num>
                        <m:r>
                          <a:rPr lang="en-US" sz="2400" b="1" i="1" smtClean="0">
                            <a:latin typeface="Cambria Math" panose="02040503050406030204"/>
                          </a:rPr>
                          <m:t>𝟏</m:t>
                        </m:r>
                      </m:num>
                      <m:den>
                        <m:r>
                          <a:rPr lang="en-US" sz="2400" b="1" i="1" smtClean="0">
                            <a:latin typeface="Cambria Math" panose="02040503050406030204"/>
                          </a:rPr>
                          <m:t>𝟑</m:t>
                        </m:r>
                      </m:den>
                    </m:f>
                    <m:r>
                      <a:rPr lang="en-US" sz="2400" b="1" i="1" smtClean="0">
                        <a:latin typeface="Cambria Math" panose="02040503050406030204"/>
                      </a:rPr>
                      <m:t>=</m:t>
                    </m:r>
                    <m:r>
                      <a:rPr lang="en-US" sz="2400" b="1" i="1" smtClean="0">
                        <a:latin typeface="Cambria Math" panose="02040503050406030204"/>
                      </a:rPr>
                      <m:t>𝟑𝟑</m:t>
                    </m:r>
                    <m:r>
                      <a:rPr lang="en-US" sz="2400" b="1" i="1" smtClean="0">
                        <a:latin typeface="Cambria Math" panose="02040503050406030204"/>
                      </a:rPr>
                      <m:t>.</m:t>
                    </m:r>
                    <m:r>
                      <a:rPr lang="en-US" sz="2400" b="1" i="1" smtClean="0">
                        <a:latin typeface="Cambria Math" panose="02040503050406030204"/>
                      </a:rPr>
                      <m:t>𝟑𝟑</m:t>
                    </m:r>
                    <m:r>
                      <a:rPr lang="en-US" sz="2400" b="1" i="1" smtClean="0">
                        <a:latin typeface="Cambria Math" panose="02040503050406030204"/>
                      </a:rPr>
                      <m:t>%</m:t>
                    </m:r>
                  </m:oMath>
                </a14:m>
                <a:endParaRPr lang="en-US" sz="2400" b="1" dirty="0"/>
              </a:p>
            </p:txBody>
          </p:sp>
        </mc:Choice>
        <mc:Fallback>
          <p:sp>
            <p:nvSpPr>
              <p:cNvPr id="4" name="TextBox 3"/>
              <p:cNvSpPr txBox="1">
                <a:spLocks noRot="1" noChangeAspect="1" noMove="1" noResize="1" noEditPoints="1" noAdjustHandles="1" noChangeArrowheads="1" noChangeShapeType="1" noTextEdit="1"/>
              </p:cNvSpPr>
              <p:nvPr/>
            </p:nvSpPr>
            <p:spPr>
              <a:xfrm>
                <a:off x="636150" y="2780928"/>
                <a:ext cx="7488832" cy="671787"/>
              </a:xfrm>
              <a:prstGeom prst="rect">
                <a:avLst/>
              </a:prstGeom>
              <a:blipFill rotWithShape="1">
                <a:blip r:embed="rId1"/>
                <a:stretch>
                  <a:fillRect l="-7" t="-39" r="2" b="33"/>
                </a:stretch>
              </a:blipFill>
            </p:spPr>
            <p:txBody>
              <a:bodyPr/>
              <a:lstStyle/>
              <a:p>
                <a:r>
                  <a:rPr lang="en-US" altLang="en-US">
                    <a:noFill/>
                  </a:rPr>
                  <a:t> </a:t>
                </a:r>
              </a:p>
            </p:txBody>
          </p:sp>
        </mc:Fallback>
      </mc:AlternateContent>
      <p:sp>
        <p:nvSpPr>
          <p:cNvPr id="5" name="TextBox 4"/>
          <p:cNvSpPr txBox="1"/>
          <p:nvPr/>
        </p:nvSpPr>
        <p:spPr>
          <a:xfrm>
            <a:off x="539552" y="3717032"/>
            <a:ext cx="7200800" cy="923330"/>
          </a:xfrm>
          <a:prstGeom prst="rect">
            <a:avLst/>
          </a:prstGeom>
          <a:noFill/>
        </p:spPr>
        <p:txBody>
          <a:bodyPr wrap="square" rtlCol="0">
            <a:spAutoFit/>
          </a:bodyPr>
          <a:lstStyle/>
          <a:p>
            <a:r>
              <a:rPr lang="en-US" dirty="0" smtClean="0"/>
              <a:t>Spam filter:</a:t>
            </a:r>
            <a:endParaRPr lang="en-US" dirty="0" smtClean="0"/>
          </a:p>
          <a:p>
            <a:endParaRPr lang="en-US" dirty="0"/>
          </a:p>
          <a:p>
            <a:pPr marL="285750" indent="-285750">
              <a:buFont typeface="Arial" panose="020B0604020202020204" pitchFamily="34" charset="0"/>
              <a:buChar char="•"/>
            </a:pPr>
            <a:r>
              <a:rPr lang="en-US" dirty="0" smtClean="0"/>
              <a:t>Rather send spam to inbox than send real emails to the spam folder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 y="260648"/>
            <a:ext cx="8229600" cy="1143000"/>
          </a:xfrm>
        </p:spPr>
        <p:txBody>
          <a:bodyPr>
            <a:normAutofit/>
          </a:bodyPr>
          <a:lstStyle/>
          <a:p>
            <a:r>
              <a:rPr lang="en-US" sz="3600" b="1" dirty="0" smtClean="0"/>
              <a:t>Improving Performance</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Rectangle 3"/>
          <p:cNvSpPr/>
          <p:nvPr/>
        </p:nvSpPr>
        <p:spPr>
          <a:xfrm>
            <a:off x="539552" y="2181216"/>
            <a:ext cx="2088232"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Train model</a:t>
            </a:r>
            <a:endParaRPr lang="en-US" dirty="0"/>
          </a:p>
        </p:txBody>
      </p:sp>
      <p:cxnSp>
        <p:nvCxnSpPr>
          <p:cNvPr id="5" name="Straight Arrow Connector 4"/>
          <p:cNvCxnSpPr>
            <a:stCxn id="4" idx="3"/>
          </p:cNvCxnSpPr>
          <p:nvPr/>
        </p:nvCxnSpPr>
        <p:spPr>
          <a:xfrm>
            <a:off x="2627784" y="2577260"/>
            <a:ext cx="936104"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Rectangle 5"/>
          <p:cNvSpPr/>
          <p:nvPr/>
        </p:nvSpPr>
        <p:spPr>
          <a:xfrm>
            <a:off x="3635896" y="2181216"/>
            <a:ext cx="1944216" cy="8640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Evaluate</a:t>
            </a:r>
            <a:endParaRPr lang="en-US" dirty="0"/>
          </a:p>
        </p:txBody>
      </p:sp>
      <p:cxnSp>
        <p:nvCxnSpPr>
          <p:cNvPr id="7" name="Straight Connector 6"/>
          <p:cNvCxnSpPr>
            <a:stCxn id="6" idx="2"/>
          </p:cNvCxnSpPr>
          <p:nvPr/>
        </p:nvCxnSpPr>
        <p:spPr>
          <a:xfrm>
            <a:off x="4608004" y="3045312"/>
            <a:ext cx="0" cy="720080"/>
          </a:xfrm>
          <a:prstGeom prst="line">
            <a:avLst/>
          </a:prstGeom>
          <a:ln>
            <a:prstDash val="sysDash"/>
          </a:ln>
        </p:spPr>
        <p:style>
          <a:lnRef idx="3">
            <a:schemeClr val="accent5"/>
          </a:lnRef>
          <a:fillRef idx="0">
            <a:schemeClr val="accent5"/>
          </a:fillRef>
          <a:effectRef idx="2">
            <a:schemeClr val="accent5"/>
          </a:effectRef>
          <a:fontRef idx="minor">
            <a:schemeClr val="tx1"/>
          </a:fontRef>
        </p:style>
      </p:cxnSp>
      <p:sp>
        <p:nvSpPr>
          <p:cNvPr id="8" name="Oval 7"/>
          <p:cNvSpPr/>
          <p:nvPr/>
        </p:nvSpPr>
        <p:spPr>
          <a:xfrm>
            <a:off x="3707904" y="3789040"/>
            <a:ext cx="1872208" cy="1368152"/>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Is the performance good enough?</a:t>
            </a:r>
            <a:endParaRPr lang="en-US" sz="1400" dirty="0"/>
          </a:p>
        </p:txBody>
      </p:sp>
      <p:cxnSp>
        <p:nvCxnSpPr>
          <p:cNvPr id="9" name="Straight Connector 8"/>
          <p:cNvCxnSpPr>
            <a:stCxn id="8" idx="6"/>
          </p:cNvCxnSpPr>
          <p:nvPr/>
        </p:nvCxnSpPr>
        <p:spPr>
          <a:xfrm>
            <a:off x="5580112" y="4473116"/>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156176" y="4185084"/>
            <a:ext cx="7920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Yes</a:t>
            </a:r>
            <a:endParaRPr lang="en-US" dirty="0"/>
          </a:p>
        </p:txBody>
      </p:sp>
      <p:cxnSp>
        <p:nvCxnSpPr>
          <p:cNvPr id="11" name="Straight Arrow Connector 10"/>
          <p:cNvCxnSpPr>
            <a:stCxn id="10" idx="3"/>
          </p:cNvCxnSpPr>
          <p:nvPr/>
        </p:nvCxnSpPr>
        <p:spPr>
          <a:xfrm>
            <a:off x="6948264" y="4473116"/>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Cube 11"/>
          <p:cNvSpPr/>
          <p:nvPr/>
        </p:nvSpPr>
        <p:spPr>
          <a:xfrm>
            <a:off x="7380312" y="3909408"/>
            <a:ext cx="1440160" cy="1103768"/>
          </a:xfrm>
          <a:prstGeom prst="cub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483768" y="4473116"/>
            <a:ext cx="115212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75656" y="4125432"/>
            <a:ext cx="1008112" cy="635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cxnSp>
        <p:nvCxnSpPr>
          <p:cNvPr id="15" name="Straight Arrow Connector 14"/>
          <p:cNvCxnSpPr/>
          <p:nvPr/>
        </p:nvCxnSpPr>
        <p:spPr>
          <a:xfrm flipV="1">
            <a:off x="1979712" y="3045312"/>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Several Options</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TextBox 3"/>
          <p:cNvSpPr txBox="1"/>
          <p:nvPr/>
        </p:nvSpPr>
        <p:spPr>
          <a:xfrm>
            <a:off x="323528" y="1628800"/>
            <a:ext cx="8568952" cy="3416320"/>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dirty="0" smtClean="0"/>
              <a:t>Dimensionality reduction</a:t>
            </a:r>
            <a:endParaRPr lang="en-US" sz="2400" dirty="0" smtClean="0"/>
          </a:p>
          <a:p>
            <a:pPr marL="285750" indent="-285750">
              <a:lnSpc>
                <a:spcPct val="300000"/>
              </a:lnSpc>
              <a:buFont typeface="Arial" panose="020B0604020202020204" pitchFamily="34" charset="0"/>
              <a:buChar char="•"/>
            </a:pPr>
            <a:r>
              <a:rPr lang="en-US" sz="2400" dirty="0" smtClean="0"/>
              <a:t>Hyper-parameter tuning</a:t>
            </a:r>
            <a:endParaRPr lang="en-US" sz="2400" dirty="0" smtClean="0"/>
          </a:p>
          <a:p>
            <a:pPr marL="285750" indent="-285750">
              <a:lnSpc>
                <a:spcPct val="300000"/>
              </a:lnSpc>
              <a:buFont typeface="Arial" panose="020B0604020202020204" pitchFamily="34" charset="0"/>
              <a:buChar char="•"/>
            </a:pPr>
            <a:r>
              <a:rPr lang="en-US" sz="2400" dirty="0" smtClean="0"/>
              <a:t>Ensemble methods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Dimensionality reduction</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1026" name="Picture 2"/>
          <p:cNvPicPr>
            <a:picLocks noChangeAspect="1" noChangeArrowheads="1"/>
          </p:cNvPicPr>
          <p:nvPr/>
        </p:nvPicPr>
        <p:blipFill>
          <a:blip r:embed="rId1">
            <a:clrChange>
              <a:clrFrom>
                <a:srgbClr val="DFECF2"/>
              </a:clrFrom>
              <a:clrTo>
                <a:srgbClr val="DFECF2">
                  <a:alpha val="0"/>
                </a:srgbClr>
              </a:clrTo>
            </a:clrChange>
            <a:extLst>
              <a:ext uri="{28A0092B-C50C-407E-A947-70E740481C1C}">
                <a14:useLocalDpi xmlns:a14="http://schemas.microsoft.com/office/drawing/2010/main" val="0"/>
              </a:ext>
            </a:extLst>
          </a:blip>
          <a:srcRect/>
          <a:stretch>
            <a:fillRect/>
          </a:stretch>
        </p:blipFill>
        <p:spPr bwMode="auto">
          <a:xfrm>
            <a:off x="539552" y="2060787"/>
            <a:ext cx="8067527" cy="430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520" y="1412776"/>
            <a:ext cx="7128792" cy="400110"/>
          </a:xfrm>
          <a:prstGeom prst="rect">
            <a:avLst/>
          </a:prstGeom>
          <a:noFill/>
        </p:spPr>
        <p:txBody>
          <a:bodyPr wrap="square" rtlCol="0">
            <a:spAutoFit/>
          </a:bodyPr>
          <a:lstStyle/>
          <a:p>
            <a:r>
              <a:rPr lang="en-US" sz="2000" b="1" dirty="0" smtClean="0"/>
              <a:t>Reducing the number of features</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Dimensionality reduction: example</a:t>
            </a:r>
            <a:endParaRPr lang="en-US" sz="32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TextBox 3"/>
          <p:cNvSpPr txBox="1"/>
          <p:nvPr/>
        </p:nvSpPr>
        <p:spPr>
          <a:xfrm>
            <a:off x="179512" y="1556792"/>
            <a:ext cx="8784976" cy="369332"/>
          </a:xfrm>
          <a:prstGeom prst="rect">
            <a:avLst/>
          </a:prstGeom>
          <a:noFill/>
        </p:spPr>
        <p:txBody>
          <a:bodyPr wrap="square" rtlCol="0">
            <a:spAutoFit/>
          </a:bodyPr>
          <a:lstStyle/>
          <a:p>
            <a:r>
              <a:rPr lang="en-US" b="1" dirty="0" smtClean="0"/>
              <a:t>Irrelevance</a:t>
            </a:r>
            <a:r>
              <a:rPr lang="en-US" dirty="0" smtClean="0"/>
              <a:t>: some features don’t carry useful information.</a:t>
            </a:r>
            <a:endParaRPr lang="en-US" dirty="0"/>
          </a:p>
        </p:txBody>
      </p:sp>
      <p:pic>
        <p:nvPicPr>
          <p:cNvPr id="2050"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259" y="2119156"/>
            <a:ext cx="8313481" cy="4118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sp>
        <p:nvSpPr>
          <p:cNvPr id="3" name="TextBox 2"/>
          <p:cNvSpPr txBox="1"/>
          <p:nvPr/>
        </p:nvSpPr>
        <p:spPr>
          <a:xfrm>
            <a:off x="179512" y="692696"/>
            <a:ext cx="8856984" cy="1938992"/>
          </a:xfrm>
          <a:prstGeom prst="rect">
            <a:avLst/>
          </a:prstGeom>
          <a:noFill/>
        </p:spPr>
        <p:txBody>
          <a:bodyPr wrap="square" rtlCol="0">
            <a:spAutoFit/>
          </a:bodyPr>
          <a:lstStyle/>
          <a:p>
            <a:pPr>
              <a:lnSpc>
                <a:spcPct val="200000"/>
              </a:lnSpc>
            </a:pPr>
            <a:r>
              <a:rPr lang="en-US" sz="2000" b="1" dirty="0" smtClean="0"/>
              <a:t>Correlation: </a:t>
            </a:r>
            <a:r>
              <a:rPr lang="en-US" sz="2000" dirty="0" smtClean="0"/>
              <a:t>some features carry similar information</a:t>
            </a:r>
            <a:endParaRPr lang="en-US" sz="2000" dirty="0"/>
          </a:p>
          <a:p>
            <a:pPr marL="285750" indent="-285750">
              <a:lnSpc>
                <a:spcPct val="200000"/>
              </a:lnSpc>
              <a:buFont typeface="Arial" panose="020B0604020202020204" pitchFamily="34" charset="0"/>
              <a:buChar char="•"/>
            </a:pPr>
            <a:r>
              <a:rPr lang="en-US" sz="2000" dirty="0" smtClean="0"/>
              <a:t>Keep only one feature</a:t>
            </a:r>
            <a:endParaRPr lang="en-US" sz="2000" dirty="0" smtClean="0"/>
          </a:p>
          <a:p>
            <a:pPr marL="742950" lvl="1" indent="-285750">
              <a:lnSpc>
                <a:spcPct val="200000"/>
              </a:lnSpc>
              <a:buFont typeface="Courier New" panose="02070309020205020404" pitchFamily="49" charset="0"/>
              <a:buChar char="o"/>
            </a:pPr>
            <a:r>
              <a:rPr lang="en-US" sz="2000" dirty="0" smtClean="0"/>
              <a:t>Height and Shoe size </a:t>
            </a:r>
            <a:r>
              <a:rPr lang="en-US" sz="2000" dirty="0" smtClean="0">
                <a:sym typeface="Wingdings" panose="05000000000000000000" pitchFamily="2" charset="2"/>
              </a:rPr>
              <a:t> height </a:t>
            </a:r>
            <a:endParaRPr lang="en-US" sz="2000" dirty="0" smtClean="0">
              <a:sym typeface="Wingdings" panose="05000000000000000000" pitchFamily="2" charset="2"/>
            </a:endParaRPr>
          </a:p>
        </p:txBody>
      </p:sp>
      <p:sp>
        <p:nvSpPr>
          <p:cNvPr id="4" name="TextBox 3"/>
          <p:cNvSpPr txBox="1"/>
          <p:nvPr/>
        </p:nvSpPr>
        <p:spPr>
          <a:xfrm>
            <a:off x="376035" y="3068960"/>
            <a:ext cx="8640960" cy="150457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000" dirty="0" smtClean="0"/>
              <a:t>Collapse multiple features into one underlying feature</a:t>
            </a:r>
            <a:endParaRPr lang="en-US" sz="2000" dirty="0" smtClean="0"/>
          </a:p>
          <a:p>
            <a:pPr marL="742950" lvl="1" indent="-285750">
              <a:lnSpc>
                <a:spcPct val="250000"/>
              </a:lnSpc>
              <a:buFont typeface="Courier New" panose="02070309020205020404" pitchFamily="49" charset="0"/>
              <a:buChar char="o"/>
            </a:pPr>
            <a:r>
              <a:rPr lang="en-US" sz="2000" dirty="0" smtClean="0"/>
              <a:t>Height and weight </a:t>
            </a:r>
            <a:r>
              <a:rPr lang="en-US" sz="2000" dirty="0" smtClean="0">
                <a:sym typeface="Wingdings" panose="05000000000000000000" pitchFamily="2" charset="2"/>
              </a:rPr>
              <a:t> Body Mass Index</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b="1" dirty="0" smtClean="0"/>
              <a:t>Objective</a:t>
            </a:r>
            <a:endParaRPr lang="en-US"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4" name="Picture 3"/>
          <p:cNvPicPr>
            <a:picLocks noChangeAspect="1"/>
          </p:cNvPicPr>
          <p:nvPr/>
        </p:nvPicPr>
        <p:blipFill>
          <a:blip r:embed="rId1">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436096" y="2276872"/>
            <a:ext cx="3591694" cy="294853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9512" y="1119647"/>
            <a:ext cx="6048672" cy="526297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800" b="1" dirty="0" smtClean="0"/>
              <a:t>More on Supervised Learning</a:t>
            </a:r>
            <a:endParaRPr lang="en-US" sz="2800" b="1" dirty="0" smtClean="0"/>
          </a:p>
          <a:p>
            <a:pPr marL="285750" indent="-285750">
              <a:lnSpc>
                <a:spcPct val="200000"/>
              </a:lnSpc>
              <a:buFont typeface="Arial" panose="020B0604020202020204" pitchFamily="34" charset="0"/>
              <a:buChar char="•"/>
            </a:pPr>
            <a:r>
              <a:rPr lang="en-US" sz="2800" b="1" dirty="0" smtClean="0"/>
              <a:t>Classification</a:t>
            </a:r>
            <a:endParaRPr lang="en-US" sz="2800" b="1" dirty="0" smtClean="0"/>
          </a:p>
          <a:p>
            <a:pPr marL="285750" indent="-285750">
              <a:lnSpc>
                <a:spcPct val="200000"/>
              </a:lnSpc>
              <a:buFont typeface="Arial" panose="020B0604020202020204" pitchFamily="34" charset="0"/>
              <a:buChar char="•"/>
            </a:pPr>
            <a:r>
              <a:rPr lang="en-US" sz="2800" b="1" dirty="0" smtClean="0"/>
              <a:t>More on Evaluation</a:t>
            </a:r>
            <a:endParaRPr lang="en-US" sz="2800" b="1" dirty="0" smtClean="0"/>
          </a:p>
          <a:p>
            <a:pPr marL="285750" indent="-285750">
              <a:lnSpc>
                <a:spcPct val="200000"/>
              </a:lnSpc>
              <a:buFont typeface="Arial" panose="020B0604020202020204" pitchFamily="34" charset="0"/>
              <a:buChar char="•"/>
            </a:pPr>
            <a:r>
              <a:rPr lang="en-US" sz="2800" b="1" dirty="0" smtClean="0"/>
              <a:t>Improving Performance</a:t>
            </a:r>
            <a:endParaRPr lang="en-US" sz="2800" b="1" dirty="0" smtClean="0"/>
          </a:p>
          <a:p>
            <a:pPr marL="285750" indent="-285750">
              <a:lnSpc>
                <a:spcPct val="200000"/>
              </a:lnSpc>
              <a:buFont typeface="Arial" panose="020B0604020202020204" pitchFamily="34" charset="0"/>
              <a:buChar char="•"/>
            </a:pPr>
            <a:r>
              <a:rPr lang="en-US" sz="2800" b="1" dirty="0" smtClean="0"/>
              <a:t>Case Study</a:t>
            </a:r>
            <a:endParaRPr lang="en-US" sz="2800" b="1" dirty="0" smtClean="0"/>
          </a:p>
          <a:p>
            <a:pPr marL="285750" indent="-285750">
              <a:lnSpc>
                <a:spcPct val="200000"/>
              </a:lnSpc>
              <a:buFont typeface="Arial" panose="020B0604020202020204" pitchFamily="34" charset="0"/>
              <a:buChar char="•"/>
            </a:pPr>
            <a:r>
              <a:rPr lang="en-US" sz="2800" b="1" dirty="0" smtClean="0"/>
              <a:t>Practice Lab</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t>Hyperparameter</a:t>
            </a:r>
            <a:r>
              <a:rPr lang="en-US" sz="3600" b="1" dirty="0" smtClean="0"/>
              <a:t> tuning</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1232277"/>
            <a:ext cx="8300417" cy="5047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04" y="1250791"/>
            <a:ext cx="4155540" cy="26437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857" y="1700808"/>
            <a:ext cx="4248003" cy="28323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822" y="3429000"/>
            <a:ext cx="4480498" cy="2520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4098"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984" y="980728"/>
            <a:ext cx="4458246" cy="530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1520" y="908720"/>
            <a:ext cx="4392488" cy="4939814"/>
          </a:xfrm>
          <a:prstGeom prst="rect">
            <a:avLst/>
          </a:prstGeom>
          <a:noFill/>
        </p:spPr>
        <p:txBody>
          <a:bodyPr wrap="square" rtlCol="0">
            <a:spAutoFit/>
          </a:bodyPr>
          <a:lstStyle/>
          <a:p>
            <a:pPr>
              <a:lnSpc>
                <a:spcPct val="250000"/>
              </a:lnSpc>
            </a:pPr>
            <a:r>
              <a:rPr lang="en-US" b="1" dirty="0" smtClean="0"/>
              <a:t>SVM algorithm </a:t>
            </a:r>
            <a:r>
              <a:rPr lang="en-US" b="1" dirty="0" err="1" smtClean="0"/>
              <a:t>hyperparameters</a:t>
            </a:r>
            <a:r>
              <a:rPr lang="en-US" dirty="0" smtClean="0"/>
              <a:t>:</a:t>
            </a:r>
            <a:endParaRPr lang="en-US" dirty="0" smtClean="0"/>
          </a:p>
          <a:p>
            <a:pPr>
              <a:lnSpc>
                <a:spcPct val="250000"/>
              </a:lnSpc>
            </a:pPr>
            <a:endParaRPr lang="en-US" dirty="0"/>
          </a:p>
          <a:p>
            <a:pPr marL="285750" indent="-285750">
              <a:lnSpc>
                <a:spcPct val="250000"/>
              </a:lnSpc>
              <a:buFont typeface="Arial" panose="020B0604020202020204" pitchFamily="34" charset="0"/>
              <a:buChar char="•"/>
            </a:pPr>
            <a:r>
              <a:rPr lang="en-US" dirty="0" smtClean="0"/>
              <a:t>Kernel: “linear” </a:t>
            </a:r>
            <a:r>
              <a:rPr lang="en-US" dirty="0" smtClean="0">
                <a:sym typeface="Wingdings" panose="05000000000000000000" pitchFamily="2" charset="2"/>
              </a:rPr>
              <a:t> ‘’poly”</a:t>
            </a:r>
            <a:endParaRPr lang="en-US" dirty="0" smtClean="0">
              <a:sym typeface="Wingdings" panose="05000000000000000000" pitchFamily="2" charset="2"/>
            </a:endParaRPr>
          </a:p>
          <a:p>
            <a:pPr marL="285750" indent="-285750">
              <a:lnSpc>
                <a:spcPct val="250000"/>
              </a:lnSpc>
              <a:buFont typeface="Arial" panose="020B0604020202020204" pitchFamily="34" charset="0"/>
              <a:buChar char="•"/>
            </a:pPr>
            <a:r>
              <a:rPr lang="en-US" dirty="0" smtClean="0">
                <a:sym typeface="Wingdings" panose="05000000000000000000" pitchFamily="2" charset="2"/>
              </a:rPr>
              <a:t>Degree</a:t>
            </a:r>
            <a:endParaRPr lang="en-US" dirty="0" smtClean="0">
              <a:sym typeface="Wingdings" panose="05000000000000000000" pitchFamily="2" charset="2"/>
            </a:endParaRPr>
          </a:p>
          <a:p>
            <a:pPr marL="285750" indent="-285750">
              <a:lnSpc>
                <a:spcPct val="250000"/>
              </a:lnSpc>
              <a:buFont typeface="Arial" panose="020B0604020202020204" pitchFamily="34" charset="0"/>
              <a:buChar char="•"/>
            </a:pPr>
            <a:r>
              <a:rPr lang="en-US" dirty="0" smtClean="0">
                <a:sym typeface="Wingdings" panose="05000000000000000000" pitchFamily="2" charset="2"/>
              </a:rPr>
              <a:t>Gamma</a:t>
            </a:r>
            <a:endParaRPr lang="en-US" dirty="0" smtClean="0">
              <a:sym typeface="Wingdings" panose="05000000000000000000" pitchFamily="2" charset="2"/>
            </a:endParaRPr>
          </a:p>
          <a:p>
            <a:pPr marL="285750" indent="-285750">
              <a:lnSpc>
                <a:spcPct val="250000"/>
              </a:lnSpc>
              <a:buFont typeface="Arial" panose="020B0604020202020204" pitchFamily="34" charset="0"/>
              <a:buChar char="•"/>
            </a:pPr>
            <a:r>
              <a:rPr lang="en-US" dirty="0" smtClean="0">
                <a:sym typeface="Wingdings" panose="05000000000000000000" pitchFamily="2" charset="2"/>
              </a:rPr>
              <a:t>Shrinking</a:t>
            </a:r>
            <a:endParaRPr lang="en-US" dirty="0" smtClean="0">
              <a:sym typeface="Wingdings" panose="05000000000000000000" pitchFamily="2" charset="2"/>
            </a:endParaRPr>
          </a:p>
          <a:p>
            <a:pPr marL="285750" indent="-285750">
              <a:lnSpc>
                <a:spcPct val="250000"/>
              </a:lnSpc>
              <a:buFont typeface="Arial" panose="020B0604020202020204" pitchFamily="34" charset="0"/>
              <a:buChar char="•"/>
            </a:pPr>
            <a:r>
              <a:rPr lang="en-US" dirty="0" err="1" smtClean="0">
                <a:sym typeface="Wingdings" panose="05000000000000000000" pitchFamily="2" charset="2"/>
              </a:rPr>
              <a:t>tol</a:t>
            </a:r>
            <a:endParaRPr lang="en-US" dirty="0" smtClean="0">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Ensemble methods</a:t>
            </a:r>
            <a:endParaRPr lang="en-US" sz="36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pic>
        <p:nvPicPr>
          <p:cNvPr id="5122"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849" y="1412776"/>
            <a:ext cx="7258199"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614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7212" y="1382749"/>
            <a:ext cx="8176788"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67544" y="548680"/>
            <a:ext cx="8280920" cy="461665"/>
          </a:xfrm>
          <a:prstGeom prst="rect">
            <a:avLst/>
          </a:prstGeom>
          <a:noFill/>
        </p:spPr>
        <p:txBody>
          <a:bodyPr wrap="square" rtlCol="0">
            <a:spAutoFit/>
          </a:bodyPr>
          <a:lstStyle/>
          <a:p>
            <a:pPr algn="ctr"/>
            <a:r>
              <a:rPr lang="en-US" sz="2400" b="1" dirty="0" smtClean="0"/>
              <a:t>Classification: Voting</a:t>
            </a:r>
            <a:endParaRPr lang="en-US" sz="24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7170"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592" y="1198939"/>
            <a:ext cx="7848873"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548680"/>
            <a:ext cx="8136904" cy="461665"/>
          </a:xfrm>
          <a:prstGeom prst="rect">
            <a:avLst/>
          </a:prstGeom>
          <a:noFill/>
        </p:spPr>
        <p:txBody>
          <a:bodyPr wrap="square" rtlCol="0">
            <a:spAutoFit/>
          </a:bodyPr>
          <a:lstStyle/>
          <a:p>
            <a:pPr algn="ctr"/>
            <a:r>
              <a:rPr lang="en-US" sz="2400" b="1" dirty="0" smtClean="0"/>
              <a:t>Regression: Averaging</a:t>
            </a:r>
            <a:endParaRPr lang="en-US" sz="24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3" name="Picture 2"/>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9592" y="1052736"/>
            <a:ext cx="6485708" cy="432048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784976" cy="1012974"/>
          </a:xfrm>
        </p:spPr>
        <p:txBody>
          <a:bodyPr>
            <a:noAutofit/>
          </a:bodyPr>
          <a:lstStyle/>
          <a:p>
            <a:r>
              <a:rPr lang="en-US" sz="2000" b="1" dirty="0" smtClean="0"/>
              <a:t>YAKUB </a:t>
            </a:r>
            <a:r>
              <a:rPr lang="en-US" sz="2000" b="1" dirty="0"/>
              <a:t>TRADING GROUP - ALGORITHMIC STAFF PROMOTION</a:t>
            </a:r>
            <a:br>
              <a:rPr lang="en-US" sz="2000" dirty="0"/>
            </a:br>
            <a:endParaRPr lang="en-US" sz="20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TextBox 3"/>
          <p:cNvSpPr txBox="1"/>
          <p:nvPr/>
        </p:nvSpPr>
        <p:spPr>
          <a:xfrm>
            <a:off x="107504" y="1196750"/>
            <a:ext cx="8928992" cy="5078313"/>
          </a:xfrm>
          <a:prstGeom prst="rect">
            <a:avLst/>
          </a:prstGeom>
          <a:noFill/>
        </p:spPr>
        <p:txBody>
          <a:bodyPr wrap="square" rtlCol="0">
            <a:spAutoFit/>
          </a:bodyPr>
          <a:lstStyle/>
          <a:p>
            <a:pPr>
              <a:lnSpc>
                <a:spcPct val="150000"/>
              </a:lnSpc>
            </a:pPr>
            <a:r>
              <a:rPr lang="en-US" dirty="0" smtClean="0"/>
              <a:t>Abdullah’s </a:t>
            </a:r>
            <a:r>
              <a:rPr lang="en-US" dirty="0"/>
              <a:t>Baba </a:t>
            </a:r>
            <a:r>
              <a:rPr lang="en-US" dirty="0" err="1"/>
              <a:t>Yakub</a:t>
            </a:r>
            <a:r>
              <a:rPr lang="en-US" dirty="0"/>
              <a:t>, 38, is the heir apparent to the highly revered </a:t>
            </a:r>
            <a:r>
              <a:rPr lang="en-US" dirty="0" err="1"/>
              <a:t>Yakub</a:t>
            </a:r>
            <a:r>
              <a:rPr lang="en-US" dirty="0"/>
              <a:t> business dynasty. The enterprise has spanned decades with vast investment interest in all the various sectors of the economy.</a:t>
            </a:r>
            <a:endParaRPr lang="en-US" dirty="0"/>
          </a:p>
          <a:p>
            <a:pPr>
              <a:lnSpc>
                <a:spcPct val="150000"/>
              </a:lnSpc>
            </a:pPr>
            <a:r>
              <a:rPr lang="en-US" dirty="0"/>
              <a:t>Abdullah has worked for 16 years in Europe and America after his first and second degrees at Harvard University where he studied Engineering and Business Management. He is a very experienced technocrat and a global business leader who rose through the rank to become a Senior Vice President at a leading US business conglomerate. </a:t>
            </a:r>
            <a:br>
              <a:rPr lang="en-US" dirty="0"/>
            </a:br>
            <a:r>
              <a:rPr lang="en-US" dirty="0"/>
              <a:t>His dad is now 70 and has invited him to take over the company with a mandate to take it to the next level of growth as a sustainable legacy. Abdullah is trusted by his father and his siblings to lead this mandate.</a:t>
            </a:r>
            <a:endParaRPr lang="en-US" dirty="0"/>
          </a:p>
          <a:p>
            <a:pPr>
              <a:lnSpc>
                <a:spcPct val="150000"/>
              </a:lnSpc>
            </a:pPr>
            <a:r>
              <a:rPr lang="en-US" dirty="0"/>
              <a:t>On resumption, he had an open house with the staff to share his vision and to listen to them on how to take the business to the next level. </a:t>
            </a:r>
            <a:endParaRPr lang="en-US"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sp>
        <p:nvSpPr>
          <p:cNvPr id="3" name="TextBox 2"/>
          <p:cNvSpPr txBox="1"/>
          <p:nvPr/>
        </p:nvSpPr>
        <p:spPr>
          <a:xfrm>
            <a:off x="0" y="404664"/>
            <a:ext cx="9036496" cy="3892732"/>
          </a:xfrm>
          <a:prstGeom prst="rect">
            <a:avLst/>
          </a:prstGeom>
          <a:noFill/>
        </p:spPr>
        <p:txBody>
          <a:bodyPr wrap="square" rtlCol="0">
            <a:spAutoFit/>
          </a:bodyPr>
          <a:lstStyle/>
          <a:p>
            <a:pPr>
              <a:lnSpc>
                <a:spcPct val="200000"/>
              </a:lnSpc>
            </a:pPr>
            <a:r>
              <a:rPr lang="en-US" dirty="0"/>
              <a:t>Beyond the general operational issues and increasing need for regulatory compliance, one of the issues raised by the staff was a general concern on the process of staff promotion. Many of the staff allege that it is skewed and biased. Abdullah understood the concern and promised to address it in a most scientific way.</a:t>
            </a:r>
            <a:endParaRPr lang="en-US" dirty="0"/>
          </a:p>
          <a:p>
            <a:pPr>
              <a:lnSpc>
                <a:spcPct val="200000"/>
              </a:lnSpc>
            </a:pPr>
            <a:r>
              <a:rPr lang="en-US" dirty="0" smtClean="0"/>
              <a:t>You </a:t>
            </a:r>
            <a:r>
              <a:rPr lang="en-US" dirty="0"/>
              <a:t>have been called in by Abdullah to use your machine learning skills to study the pattern of promotion. With this insight, he can understand the important features among available features that can be used to predict promotion eligibility.</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sp>
        <p:nvSpPr>
          <p:cNvPr id="3" name="TextBox 2"/>
          <p:cNvSpPr txBox="1"/>
          <p:nvPr/>
        </p:nvSpPr>
        <p:spPr>
          <a:xfrm>
            <a:off x="0" y="404664"/>
            <a:ext cx="8892480" cy="6740307"/>
          </a:xfrm>
          <a:prstGeom prst="rect">
            <a:avLst/>
          </a:prstGeom>
          <a:noFill/>
        </p:spPr>
        <p:txBody>
          <a:bodyPr wrap="square" rtlCol="0">
            <a:spAutoFit/>
          </a:bodyPr>
          <a:lstStyle/>
          <a:p>
            <a:pPr>
              <a:lnSpc>
                <a:spcPct val="200000"/>
              </a:lnSpc>
            </a:pPr>
            <a:r>
              <a:rPr lang="en-US" dirty="0" smtClean="0"/>
              <a:t>• </a:t>
            </a:r>
            <a:r>
              <a:rPr lang="en-US" b="1" dirty="0" err="1"/>
              <a:t>EmployeeNo</a:t>
            </a:r>
            <a:r>
              <a:rPr lang="en-US" dirty="0"/>
              <a:t> : System-generated unique staff ID</a:t>
            </a:r>
            <a:endParaRPr lang="en-US" dirty="0"/>
          </a:p>
          <a:p>
            <a:pPr>
              <a:lnSpc>
                <a:spcPct val="200000"/>
              </a:lnSpc>
            </a:pPr>
            <a:r>
              <a:rPr lang="en-US" dirty="0"/>
              <a:t>• </a:t>
            </a:r>
            <a:r>
              <a:rPr lang="en-US" b="1" dirty="0"/>
              <a:t>Division</a:t>
            </a:r>
            <a:r>
              <a:rPr lang="en-US" dirty="0"/>
              <a:t>: Operational department where each employee works</a:t>
            </a:r>
            <a:endParaRPr lang="en-US" dirty="0"/>
          </a:p>
          <a:p>
            <a:pPr>
              <a:lnSpc>
                <a:spcPct val="200000"/>
              </a:lnSpc>
            </a:pPr>
            <a:r>
              <a:rPr lang="en-US" dirty="0"/>
              <a:t>• </a:t>
            </a:r>
            <a:r>
              <a:rPr lang="en-US" b="1" dirty="0"/>
              <a:t>Qualification</a:t>
            </a:r>
            <a:r>
              <a:rPr lang="en-US" dirty="0"/>
              <a:t>: Highest qualification received by the staff</a:t>
            </a:r>
            <a:endParaRPr lang="en-US" dirty="0"/>
          </a:p>
          <a:p>
            <a:pPr>
              <a:lnSpc>
                <a:spcPct val="200000"/>
              </a:lnSpc>
            </a:pPr>
            <a:r>
              <a:rPr lang="en-US" dirty="0"/>
              <a:t>• </a:t>
            </a:r>
            <a:r>
              <a:rPr lang="en-US" b="1" dirty="0"/>
              <a:t>Gender</a:t>
            </a:r>
            <a:r>
              <a:rPr lang="en-US" dirty="0"/>
              <a:t>: Male or Female</a:t>
            </a:r>
            <a:endParaRPr lang="en-US" dirty="0"/>
          </a:p>
          <a:p>
            <a:pPr>
              <a:lnSpc>
                <a:spcPct val="200000"/>
              </a:lnSpc>
            </a:pPr>
            <a:r>
              <a:rPr lang="en-US" dirty="0"/>
              <a:t>• </a:t>
            </a:r>
            <a:r>
              <a:rPr lang="en-US" b="1" dirty="0" err="1"/>
              <a:t>Channel</a:t>
            </a:r>
            <a:r>
              <a:rPr lang="en-US" b="1" i="1" dirty="0" err="1"/>
              <a:t>of</a:t>
            </a:r>
            <a:r>
              <a:rPr lang="en-US" b="1" dirty="0" err="1"/>
              <a:t>Recruitment</a:t>
            </a:r>
            <a:r>
              <a:rPr lang="en-US" dirty="0"/>
              <a:t>: How the staff was recruited – this is via internal process, use of an agent or special referral </a:t>
            </a:r>
            <a:endParaRPr lang="en-US" dirty="0"/>
          </a:p>
          <a:p>
            <a:pPr>
              <a:lnSpc>
                <a:spcPct val="200000"/>
              </a:lnSpc>
            </a:pPr>
            <a:r>
              <a:rPr lang="en-US" dirty="0"/>
              <a:t>• </a:t>
            </a:r>
            <a:r>
              <a:rPr lang="en-US" b="1" dirty="0" err="1"/>
              <a:t>Trainings_Attended</a:t>
            </a:r>
            <a:r>
              <a:rPr lang="en-US" dirty="0"/>
              <a:t> : Unique paid and unpaid trainings attended by each staff in the previous business </a:t>
            </a:r>
            <a:r>
              <a:rPr lang="en-US" dirty="0" smtClean="0"/>
              <a:t>cycle</a:t>
            </a:r>
            <a:endParaRPr lang="en-US" dirty="0" smtClean="0"/>
          </a:p>
          <a:p>
            <a:pPr marL="285750" indent="-285750">
              <a:lnSpc>
                <a:spcPct val="200000"/>
              </a:lnSpc>
              <a:buFont typeface="Arial" panose="020B0604020202020204" pitchFamily="34" charset="0"/>
              <a:buChar char="•"/>
            </a:pPr>
            <a:r>
              <a:rPr lang="en-US" b="1" dirty="0" err="1" smtClean="0"/>
              <a:t>Year</a:t>
            </a:r>
            <a:r>
              <a:rPr lang="en-US" b="1" i="1" dirty="0" err="1" smtClean="0"/>
              <a:t>of</a:t>
            </a:r>
            <a:r>
              <a:rPr lang="en-US" b="1" dirty="0" err="1" smtClean="0"/>
              <a:t>birth</a:t>
            </a:r>
            <a:r>
              <a:rPr lang="en-US" dirty="0"/>
              <a:t>: Year that the employee was born </a:t>
            </a:r>
            <a:endParaRPr lang="en-US" dirty="0"/>
          </a:p>
          <a:p>
            <a:pPr>
              <a:lnSpc>
                <a:spcPct val="200000"/>
              </a:lnSpc>
            </a:pPr>
            <a:r>
              <a:rPr lang="en-US" dirty="0"/>
              <a:t>• </a:t>
            </a:r>
            <a:r>
              <a:rPr lang="en-US" b="1" dirty="0" err="1"/>
              <a:t>Last</a:t>
            </a:r>
            <a:r>
              <a:rPr lang="en-US" b="1" i="1" dirty="0" err="1"/>
              <a:t>Performance</a:t>
            </a:r>
            <a:r>
              <a:rPr lang="en-US" b="1" dirty="0" err="1"/>
              <a:t>Score</a:t>
            </a:r>
            <a:r>
              <a:rPr lang="en-US" dirty="0"/>
              <a:t> Previous year overall performance HR score and rated on a scale of 0-14</a:t>
            </a:r>
            <a:endParaRPr lang="en-US" dirty="0"/>
          </a:p>
          <a:p>
            <a:pPr>
              <a:lnSpc>
                <a:spcPct val="200000"/>
              </a:lnSpc>
            </a:pP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sp>
        <p:nvSpPr>
          <p:cNvPr id="3" name="TextBox 2"/>
          <p:cNvSpPr txBox="1"/>
          <p:nvPr/>
        </p:nvSpPr>
        <p:spPr>
          <a:xfrm>
            <a:off x="0" y="260046"/>
            <a:ext cx="9036496" cy="66973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err="1"/>
              <a:t>Year</a:t>
            </a:r>
            <a:r>
              <a:rPr lang="en-US" b="1" i="1" dirty="0" err="1"/>
              <a:t>of</a:t>
            </a:r>
            <a:r>
              <a:rPr lang="en-US" b="1" dirty="0" err="1"/>
              <a:t>recruitment</a:t>
            </a:r>
            <a:r>
              <a:rPr lang="en-US" dirty="0"/>
              <a:t> : The year that each staff was recruited into the company</a:t>
            </a:r>
            <a:endParaRPr lang="en-US" dirty="0"/>
          </a:p>
          <a:p>
            <a:pPr>
              <a:lnSpc>
                <a:spcPct val="150000"/>
              </a:lnSpc>
            </a:pPr>
            <a:r>
              <a:rPr lang="en-US" dirty="0"/>
              <a:t>• </a:t>
            </a:r>
            <a:r>
              <a:rPr lang="en-US" b="1" dirty="0" err="1"/>
              <a:t>Targets_met</a:t>
            </a:r>
            <a:r>
              <a:rPr lang="en-US" b="1" dirty="0"/>
              <a:t>:</a:t>
            </a:r>
            <a:r>
              <a:rPr lang="en-US" dirty="0"/>
              <a:t> A measure of employees who meet the annual set target. If met, the staff scores 1 but if not, it is a 0.</a:t>
            </a:r>
            <a:endParaRPr lang="en-US" dirty="0"/>
          </a:p>
          <a:p>
            <a:pPr>
              <a:lnSpc>
                <a:spcPct val="150000"/>
              </a:lnSpc>
            </a:pPr>
            <a:r>
              <a:rPr lang="en-US" dirty="0"/>
              <a:t>• </a:t>
            </a:r>
            <a:r>
              <a:rPr lang="en-US" b="1" dirty="0" err="1"/>
              <a:t>Previous_Award</a:t>
            </a:r>
            <a:r>
              <a:rPr lang="en-US" dirty="0"/>
              <a:t> : An indicator of previous award won. If yes, it is a 1 and if No it is a 0.</a:t>
            </a:r>
            <a:endParaRPr lang="en-US" dirty="0"/>
          </a:p>
          <a:p>
            <a:pPr>
              <a:lnSpc>
                <a:spcPct val="150000"/>
              </a:lnSpc>
            </a:pPr>
            <a:r>
              <a:rPr lang="en-US" dirty="0"/>
              <a:t>• </a:t>
            </a:r>
            <a:r>
              <a:rPr lang="en-US" b="1" dirty="0" err="1"/>
              <a:t>Training</a:t>
            </a:r>
            <a:r>
              <a:rPr lang="en-US" b="1" i="1" dirty="0" err="1"/>
              <a:t>score</a:t>
            </a:r>
            <a:r>
              <a:rPr lang="en-US" b="1" dirty="0" err="1"/>
              <a:t>average</a:t>
            </a:r>
            <a:r>
              <a:rPr lang="en-US" b="1" dirty="0"/>
              <a:t>:</a:t>
            </a:r>
            <a:r>
              <a:rPr lang="en-US" dirty="0"/>
              <a:t> Feedback score on training attended based on evaluation</a:t>
            </a:r>
            <a:endParaRPr lang="en-US" dirty="0"/>
          </a:p>
          <a:p>
            <a:pPr>
              <a:lnSpc>
                <a:spcPct val="150000"/>
              </a:lnSpc>
            </a:pPr>
            <a:r>
              <a:rPr lang="en-US" dirty="0"/>
              <a:t>• </a:t>
            </a:r>
            <a:r>
              <a:rPr lang="en-US" b="1" dirty="0" err="1"/>
              <a:t>State</a:t>
            </a:r>
            <a:r>
              <a:rPr lang="en-US" b="1" i="1" dirty="0" err="1"/>
              <a:t>Of</a:t>
            </a:r>
            <a:r>
              <a:rPr lang="en-US" b="1" dirty="0" err="1"/>
              <a:t>Origin</a:t>
            </a:r>
            <a:r>
              <a:rPr lang="en-US" b="1" dirty="0"/>
              <a:t>:</a:t>
            </a:r>
            <a:r>
              <a:rPr lang="en-US" dirty="0"/>
              <a:t> The state that the employee claims </a:t>
            </a:r>
            <a:endParaRPr lang="en-US" dirty="0"/>
          </a:p>
          <a:p>
            <a:pPr>
              <a:lnSpc>
                <a:spcPct val="150000"/>
              </a:lnSpc>
            </a:pPr>
            <a:r>
              <a:rPr lang="en-US" dirty="0"/>
              <a:t>• </a:t>
            </a:r>
            <a:r>
              <a:rPr lang="en-US" b="1" dirty="0" err="1"/>
              <a:t>Foreign_schooled</a:t>
            </a:r>
            <a:r>
              <a:rPr lang="en-US" dirty="0"/>
              <a:t>: An indicator of staff who had any of their post-secondary education outside the country. Responses are in Yes or No</a:t>
            </a:r>
            <a:endParaRPr lang="en-US" dirty="0"/>
          </a:p>
          <a:p>
            <a:pPr>
              <a:lnSpc>
                <a:spcPct val="150000"/>
              </a:lnSpc>
            </a:pPr>
            <a:r>
              <a:rPr lang="en-US" dirty="0"/>
              <a:t>• </a:t>
            </a:r>
            <a:r>
              <a:rPr lang="en-US" b="1" dirty="0" err="1"/>
              <a:t>Marital_Status</a:t>
            </a:r>
            <a:r>
              <a:rPr lang="en-US" dirty="0"/>
              <a:t>: Marriage status of employees and recorded as Yes or No</a:t>
            </a:r>
            <a:endParaRPr lang="en-US" dirty="0"/>
          </a:p>
          <a:p>
            <a:pPr>
              <a:lnSpc>
                <a:spcPct val="150000"/>
              </a:lnSpc>
            </a:pPr>
            <a:r>
              <a:rPr lang="en-US" dirty="0"/>
              <a:t>• </a:t>
            </a:r>
            <a:r>
              <a:rPr lang="en-US" b="1" dirty="0" err="1"/>
              <a:t>Past</a:t>
            </a:r>
            <a:r>
              <a:rPr lang="en-US" b="1" i="1" dirty="0" err="1"/>
              <a:t>Disciplinary</a:t>
            </a:r>
            <a:r>
              <a:rPr lang="en-US" b="1" dirty="0" err="1"/>
              <a:t>Action</a:t>
            </a:r>
            <a:r>
              <a:rPr lang="en-US" dirty="0"/>
              <a:t> : An indicator if a staff has been summoned to a disciplinary panel in the past. This is indicated as Yes or No</a:t>
            </a:r>
            <a:endParaRPr lang="en-US" dirty="0"/>
          </a:p>
          <a:p>
            <a:pPr>
              <a:lnSpc>
                <a:spcPct val="150000"/>
              </a:lnSpc>
            </a:pPr>
            <a:r>
              <a:rPr lang="en-US" dirty="0"/>
              <a:t>• </a:t>
            </a:r>
            <a:r>
              <a:rPr lang="en-US" b="1" dirty="0" err="1"/>
              <a:t>Previous</a:t>
            </a:r>
            <a:r>
              <a:rPr lang="en-US" b="1" i="1" dirty="0" err="1"/>
              <a:t>IntraDepartmental</a:t>
            </a:r>
            <a:r>
              <a:rPr lang="en-US" b="1" dirty="0" err="1"/>
              <a:t>Movement</a:t>
            </a:r>
            <a:r>
              <a:rPr lang="en-US" dirty="0"/>
              <a:t> : This is an indicator to identify staff who have moved between departments in the past. Yes and No are the responses.</a:t>
            </a:r>
            <a:endParaRPr lang="en-US" dirty="0"/>
          </a:p>
          <a:p>
            <a:pPr>
              <a:lnSpc>
                <a:spcPct val="150000"/>
              </a:lnSpc>
            </a:pPr>
            <a:r>
              <a:rPr lang="en-US" dirty="0"/>
              <a:t>• </a:t>
            </a:r>
            <a:r>
              <a:rPr lang="en-US" b="1" dirty="0" err="1" smtClean="0"/>
              <a:t>No_</a:t>
            </a:r>
            <a:r>
              <a:rPr lang="en-US" b="1" i="1" dirty="0" err="1" smtClean="0"/>
              <a:t>of_</a:t>
            </a:r>
            <a:r>
              <a:rPr lang="en-US" b="1" dirty="0" err="1" smtClean="0"/>
              <a:t>previous_employers</a:t>
            </a:r>
            <a:r>
              <a:rPr lang="en-US" dirty="0" smtClean="0"/>
              <a:t> </a:t>
            </a:r>
            <a:r>
              <a:rPr lang="en-US" dirty="0"/>
              <a:t>: A list of the number of companies that an employee worked with before joining the </a:t>
            </a:r>
            <a:r>
              <a:rPr lang="en-US" dirty="0" smtClean="0"/>
              <a:t>organization. </a:t>
            </a:r>
            <a:endParaRPr lang="en-US" dirty="0"/>
          </a:p>
          <a:p>
            <a:pPr>
              <a:lnSpc>
                <a:spcPct val="150000"/>
              </a:lnSpc>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supervised learning</a:t>
            </a:r>
            <a:endParaRPr lang="en-US" b="1" dirty="0"/>
          </a:p>
        </p:txBody>
      </p:sp>
      <p:sp>
        <p:nvSpPr>
          <p:cNvPr id="3" name="Slide Number Placeholder 2"/>
          <p:cNvSpPr>
            <a:spLocks noGrp="1"/>
          </p:cNvSpPr>
          <p:nvPr>
            <p:ph type="sldNum" sz="quarter" idx="12"/>
          </p:nvPr>
        </p:nvSpPr>
        <p:spPr/>
        <p:txBody>
          <a:bodyPr/>
          <a:lstStyle/>
          <a:p>
            <a:fld id="{D4DA88FB-C769-45C9-BAC1-0C7B545A559F}" type="slidenum">
              <a:rPr lang="en-GB" smtClean="0"/>
            </a:fld>
            <a:endParaRPr lang="en-GB"/>
          </a:p>
        </p:txBody>
      </p:sp>
      <p:sp>
        <p:nvSpPr>
          <p:cNvPr id="4" name="Rectangle 3"/>
          <p:cNvSpPr/>
          <p:nvPr/>
        </p:nvSpPr>
        <p:spPr>
          <a:xfrm>
            <a:off x="2483768" y="1844824"/>
            <a:ext cx="316835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cxnSp>
        <p:nvCxnSpPr>
          <p:cNvPr id="6" name="Straight Connector 5"/>
          <p:cNvCxnSpPr>
            <a:stCxn id="4" idx="2"/>
          </p:cNvCxnSpPr>
          <p:nvPr/>
        </p:nvCxnSpPr>
        <p:spPr>
          <a:xfrm>
            <a:off x="4067944" y="2420888"/>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10800000" flipV="1">
            <a:off x="2279968" y="3012095"/>
            <a:ext cx="1843853" cy="144016"/>
          </a:xfrm>
          <a:prstGeom prst="bentConnector3">
            <a:avLst>
              <a:gd name="adj1" fmla="val 10586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7624" y="3140968"/>
            <a:ext cx="2160240" cy="630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learning</a:t>
            </a:r>
            <a:endParaRPr lang="en-US" dirty="0"/>
          </a:p>
        </p:txBody>
      </p:sp>
      <p:cxnSp>
        <p:nvCxnSpPr>
          <p:cNvPr id="13" name="Elbow Connector 12"/>
          <p:cNvCxnSpPr/>
          <p:nvPr/>
        </p:nvCxnSpPr>
        <p:spPr>
          <a:xfrm>
            <a:off x="4067943" y="3014725"/>
            <a:ext cx="3312369" cy="144017"/>
          </a:xfrm>
          <a:prstGeom prst="bentConnector3">
            <a:avLst>
              <a:gd name="adj1" fmla="val 100134"/>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6176" y="3158742"/>
            <a:ext cx="2448272" cy="612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Unsupervised learning</a:t>
            </a:r>
            <a:endParaRPr lang="en-US" dirty="0"/>
          </a:p>
        </p:txBody>
      </p:sp>
      <p:cxnSp>
        <p:nvCxnSpPr>
          <p:cNvPr id="17" name="Straight Connector 16"/>
          <p:cNvCxnSpPr>
            <a:stCxn id="11" idx="2"/>
          </p:cNvCxnSpPr>
          <p:nvPr/>
        </p:nvCxnSpPr>
        <p:spPr>
          <a:xfrm flipH="1">
            <a:off x="2267742" y="3771266"/>
            <a:ext cx="2" cy="52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0800000" flipV="1">
            <a:off x="733038" y="4293096"/>
            <a:ext cx="1534706" cy="216024"/>
          </a:xfrm>
          <a:prstGeom prst="bentConnector3">
            <a:avLst>
              <a:gd name="adj1" fmla="val 101363"/>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6405" y="4422344"/>
            <a:ext cx="1728192"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Classification</a:t>
            </a:r>
            <a:endParaRPr lang="en-US" dirty="0"/>
          </a:p>
        </p:txBody>
      </p:sp>
      <p:cxnSp>
        <p:nvCxnSpPr>
          <p:cNvPr id="33" name="Elbow Connector 32"/>
          <p:cNvCxnSpPr/>
          <p:nvPr/>
        </p:nvCxnSpPr>
        <p:spPr>
          <a:xfrm>
            <a:off x="2267744" y="4293096"/>
            <a:ext cx="1800199" cy="129248"/>
          </a:xfrm>
          <a:prstGeom prst="bentConnector3">
            <a:avLst>
              <a:gd name="adj1" fmla="val 102546"/>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203848" y="4437112"/>
            <a:ext cx="1800200" cy="525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sp>
        <p:nvSpPr>
          <p:cNvPr id="3" name="Rectangle 2"/>
          <p:cNvSpPr/>
          <p:nvPr/>
        </p:nvSpPr>
        <p:spPr>
          <a:xfrm>
            <a:off x="2463860" y="2967335"/>
            <a:ext cx="4216282"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Practice </a:t>
            </a:r>
            <a:r>
              <a:rPr lang="en-US" sz="5400" b="1" cap="all" spc="0" dirty="0" smtClean="0">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LAB</a:t>
            </a:r>
            <a:endParaRPr lang="en-US" sz="5400" b="1" cap="all" spc="0" dirty="0">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Classification</a:t>
            </a:r>
            <a:endParaRPr lang="en-US" sz="3600" b="1" dirty="0"/>
          </a:p>
        </p:txBody>
      </p:sp>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6" name="Picture 5"/>
          <p:cNvPicPr>
            <a:picLocks noChangeAspect="1"/>
          </p:cNvPicPr>
          <p:nvPr/>
        </p:nvPicPr>
        <p:blipFill>
          <a:blip r:embed="rId1">
            <a:clrChange>
              <a:clrFrom>
                <a:srgbClr val="DBDCDD"/>
              </a:clrFrom>
              <a:clrTo>
                <a:srgbClr val="DBDCDD">
                  <a:alpha val="0"/>
                </a:srgbClr>
              </a:clrTo>
            </a:clrChange>
            <a:extLst>
              <a:ext uri="{28A0092B-C50C-407E-A947-70E740481C1C}">
                <a14:useLocalDpi xmlns:a14="http://schemas.microsoft.com/office/drawing/2010/main" val="0"/>
              </a:ext>
            </a:extLst>
          </a:blip>
          <a:stretch>
            <a:fillRect/>
          </a:stretch>
        </p:blipFill>
        <p:spPr>
          <a:xfrm>
            <a:off x="1199456" y="2348880"/>
            <a:ext cx="6912768" cy="388763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63352" y="1196752"/>
            <a:ext cx="8784976"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Classification is a type of supervised learning which specifies the class to which element belongs to and also tries to predict the output variable.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sp>
        <p:nvSpPr>
          <p:cNvPr id="3" name="TextBox 2"/>
          <p:cNvSpPr txBox="1"/>
          <p:nvPr/>
        </p:nvSpPr>
        <p:spPr>
          <a:xfrm>
            <a:off x="166952" y="620688"/>
            <a:ext cx="4392488" cy="369332"/>
          </a:xfrm>
          <a:prstGeom prst="rect">
            <a:avLst/>
          </a:prstGeom>
          <a:noFill/>
        </p:spPr>
        <p:txBody>
          <a:bodyPr wrap="square" rtlCol="0">
            <a:spAutoFit/>
          </a:bodyPr>
          <a:lstStyle/>
          <a:p>
            <a:r>
              <a:rPr lang="en-US" b="1" dirty="0" smtClean="0"/>
              <a:t>Use Case</a:t>
            </a:r>
            <a:endParaRPr lang="en-US" b="1" dirty="0"/>
          </a:p>
        </p:txBody>
      </p:sp>
      <p:sp>
        <p:nvSpPr>
          <p:cNvPr id="4" name="TextBox 3"/>
          <p:cNvSpPr txBox="1"/>
          <p:nvPr/>
        </p:nvSpPr>
        <p:spPr>
          <a:xfrm>
            <a:off x="179710" y="1124744"/>
            <a:ext cx="8365488" cy="4247317"/>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Spam Email Detection</a:t>
            </a:r>
            <a:endParaRPr lang="en-US" dirty="0" smtClean="0">
              <a:latin typeface="Times New Roman" panose="02020603050405020304" pitchFamily="18" charset="0"/>
              <a:cs typeface="Times New Roman" panose="02020603050405020304" pitchFamily="18" charset="0"/>
            </a:endParaRPr>
          </a:p>
          <a:p>
            <a:pPr marL="285750" indent="-285750">
              <a:lnSpc>
                <a:spcPct val="3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Identify Customer Segment</a:t>
            </a:r>
            <a:endParaRPr lang="en-US" dirty="0" smtClean="0">
              <a:latin typeface="Times New Roman" panose="02020603050405020304" pitchFamily="18" charset="0"/>
              <a:cs typeface="Times New Roman" panose="02020603050405020304" pitchFamily="18" charset="0"/>
            </a:endParaRPr>
          </a:p>
          <a:p>
            <a:pPr marL="285750" indent="-285750">
              <a:lnSpc>
                <a:spcPct val="3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Loan Approval</a:t>
            </a:r>
            <a:endParaRPr lang="en-US" dirty="0" smtClean="0">
              <a:latin typeface="Times New Roman" panose="02020603050405020304" pitchFamily="18" charset="0"/>
              <a:cs typeface="Times New Roman" panose="02020603050405020304" pitchFamily="18" charset="0"/>
            </a:endParaRPr>
          </a:p>
          <a:p>
            <a:pPr marL="285750" indent="-285750">
              <a:lnSpc>
                <a:spcPct val="3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Employees or Customers Churn</a:t>
            </a:r>
            <a:endParaRPr lang="en-US" dirty="0" smtClean="0">
              <a:latin typeface="Times New Roman" panose="02020603050405020304" pitchFamily="18" charset="0"/>
              <a:cs typeface="Times New Roman" panose="02020603050405020304" pitchFamily="18" charset="0"/>
            </a:endParaRPr>
          </a:p>
          <a:p>
            <a:pPr marL="285750" indent="-285750">
              <a:lnSpc>
                <a:spcPct val="3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Identify if a kid will pass or fail an examination.</a:t>
            </a: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graphicFrame>
        <p:nvGraphicFramePr>
          <p:cNvPr id="3" name="Table 2"/>
          <p:cNvGraphicFramePr>
            <a:graphicFrameLocks noGrp="1"/>
          </p:cNvGraphicFramePr>
          <p:nvPr/>
        </p:nvGraphicFramePr>
        <p:xfrm>
          <a:off x="1043608" y="1397000"/>
          <a:ext cx="6576392" cy="3256134"/>
        </p:xfrm>
        <a:graphic>
          <a:graphicData uri="http://schemas.openxmlformats.org/drawingml/2006/table">
            <a:tbl>
              <a:tblPr firstRow="1" bandRow="1">
                <a:tableStyleId>{5C22544A-7EE6-4342-B048-85BDC9FD1C3A}</a:tableStyleId>
              </a:tblPr>
              <a:tblGrid>
                <a:gridCol w="1644098"/>
                <a:gridCol w="1644098"/>
                <a:gridCol w="1644098"/>
                <a:gridCol w="1644098"/>
              </a:tblGrid>
              <a:tr h="542689">
                <a:tc>
                  <a:txBody>
                    <a:bodyPr/>
                    <a:lstStyle/>
                    <a:p>
                      <a:pPr algn="ctr"/>
                      <a:r>
                        <a:rPr lang="en-US" dirty="0" smtClean="0"/>
                        <a:t>Applicant ID</a:t>
                      </a:r>
                      <a:endParaRPr lang="en-US" dirty="0"/>
                    </a:p>
                  </a:txBody>
                  <a:tcPr/>
                </a:tc>
                <a:tc>
                  <a:txBody>
                    <a:bodyPr/>
                    <a:lstStyle/>
                    <a:p>
                      <a:pPr algn="ctr"/>
                      <a:r>
                        <a:rPr lang="en-US" dirty="0" smtClean="0"/>
                        <a:t> GPA</a:t>
                      </a:r>
                      <a:endParaRPr lang="en-US" dirty="0"/>
                    </a:p>
                  </a:txBody>
                  <a:tcPr/>
                </a:tc>
                <a:tc>
                  <a:txBody>
                    <a:bodyPr/>
                    <a:lstStyle/>
                    <a:p>
                      <a:pPr algn="ctr"/>
                      <a:r>
                        <a:rPr lang="en-US" dirty="0" smtClean="0"/>
                        <a:t>Test results</a:t>
                      </a:r>
                      <a:endParaRPr lang="en-US" dirty="0"/>
                    </a:p>
                  </a:txBody>
                  <a:tcPr/>
                </a:tc>
                <a:tc>
                  <a:txBody>
                    <a:bodyPr/>
                    <a:lstStyle/>
                    <a:p>
                      <a:pPr algn="ctr"/>
                      <a:r>
                        <a:rPr lang="en-US" dirty="0" smtClean="0"/>
                        <a:t>Accepted</a:t>
                      </a:r>
                      <a:endParaRPr lang="en-US" dirty="0"/>
                    </a:p>
                  </a:txBody>
                  <a:tcPr/>
                </a:tc>
              </a:tr>
              <a:tr h="542689">
                <a:tc>
                  <a:txBody>
                    <a:bodyPr/>
                    <a:lstStyle/>
                    <a:p>
                      <a:r>
                        <a:rPr lang="en-US" dirty="0" smtClean="0"/>
                        <a:t>0</a:t>
                      </a:r>
                      <a:endParaRPr lang="en-US" dirty="0"/>
                    </a:p>
                  </a:txBody>
                  <a:tcPr/>
                </a:tc>
                <a:tc>
                  <a:txBody>
                    <a:bodyPr/>
                    <a:lstStyle/>
                    <a:p>
                      <a:r>
                        <a:rPr lang="en-US" dirty="0" smtClean="0"/>
                        <a:t>3.5</a:t>
                      </a:r>
                      <a:endParaRPr lang="en-US" dirty="0"/>
                    </a:p>
                  </a:txBody>
                  <a:tcPr/>
                </a:tc>
                <a:tc>
                  <a:txBody>
                    <a:bodyPr/>
                    <a:lstStyle/>
                    <a:p>
                      <a:r>
                        <a:rPr lang="en-US" dirty="0" smtClean="0"/>
                        <a:t>2.4</a:t>
                      </a:r>
                      <a:endParaRPr lang="en-US" dirty="0"/>
                    </a:p>
                  </a:txBody>
                  <a:tcPr/>
                </a:tc>
                <a:tc>
                  <a:txBody>
                    <a:bodyPr/>
                    <a:lstStyle/>
                    <a:p>
                      <a:r>
                        <a:rPr lang="en-US" dirty="0" smtClean="0"/>
                        <a:t>False</a:t>
                      </a:r>
                      <a:endParaRPr lang="en-US" dirty="0"/>
                    </a:p>
                  </a:txBody>
                  <a:tcPr/>
                </a:tc>
              </a:tr>
              <a:tr h="542689">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2.2</a:t>
                      </a:r>
                      <a:endParaRPr lang="en-US" dirty="0"/>
                    </a:p>
                  </a:txBody>
                  <a:tcPr/>
                </a:tc>
                <a:tc>
                  <a:txBody>
                    <a:bodyPr/>
                    <a:lstStyle/>
                    <a:p>
                      <a:r>
                        <a:rPr lang="en-US" dirty="0" smtClean="0"/>
                        <a:t>False</a:t>
                      </a:r>
                      <a:endParaRPr lang="en-US" dirty="0"/>
                    </a:p>
                  </a:txBody>
                  <a:tcPr/>
                </a:tc>
              </a:tr>
              <a:tr h="542689">
                <a:tc>
                  <a:txBody>
                    <a:bodyPr/>
                    <a:lstStyle/>
                    <a:p>
                      <a:r>
                        <a:rPr lang="en-US" dirty="0" smtClean="0"/>
                        <a:t>2</a:t>
                      </a:r>
                      <a:endParaRPr lang="en-US" dirty="0"/>
                    </a:p>
                  </a:txBody>
                  <a:tcPr/>
                </a:tc>
                <a:tc>
                  <a:txBody>
                    <a:bodyPr/>
                    <a:lstStyle/>
                    <a:p>
                      <a:r>
                        <a:rPr lang="en-US" dirty="0" smtClean="0"/>
                        <a:t>4.2</a:t>
                      </a:r>
                      <a:endParaRPr lang="en-US" dirty="0"/>
                    </a:p>
                  </a:txBody>
                  <a:tcPr/>
                </a:tc>
                <a:tc>
                  <a:txBody>
                    <a:bodyPr/>
                    <a:lstStyle/>
                    <a:p>
                      <a:r>
                        <a:rPr lang="en-US" dirty="0" smtClean="0"/>
                        <a:t>4.3</a:t>
                      </a:r>
                      <a:endParaRPr lang="en-US" dirty="0"/>
                    </a:p>
                  </a:txBody>
                  <a:tcPr/>
                </a:tc>
                <a:tc>
                  <a:txBody>
                    <a:bodyPr/>
                    <a:lstStyle/>
                    <a:p>
                      <a:r>
                        <a:rPr lang="en-US" dirty="0" smtClean="0"/>
                        <a:t>True</a:t>
                      </a:r>
                      <a:endParaRPr lang="en-US" dirty="0"/>
                    </a:p>
                  </a:txBody>
                  <a:tcPr/>
                </a:tc>
              </a:tr>
              <a:tr h="542689">
                <a:tc>
                  <a:txBody>
                    <a:bodyPr/>
                    <a:lstStyle/>
                    <a:p>
                      <a:r>
                        <a:rPr lang="en-US" dirty="0" smtClean="0"/>
                        <a:t>3</a:t>
                      </a:r>
                      <a:endParaRPr lang="en-US" dirty="0"/>
                    </a:p>
                  </a:txBody>
                  <a:tcPr/>
                </a:tc>
                <a:tc>
                  <a:txBody>
                    <a:bodyPr/>
                    <a:lstStyle/>
                    <a:p>
                      <a:r>
                        <a:rPr lang="en-US" dirty="0" smtClean="0"/>
                        <a:t>4.8</a:t>
                      </a:r>
                      <a:endParaRPr lang="en-US" dirty="0"/>
                    </a:p>
                  </a:txBody>
                  <a:tcPr/>
                </a:tc>
                <a:tc>
                  <a:txBody>
                    <a:bodyPr/>
                    <a:lstStyle/>
                    <a:p>
                      <a:r>
                        <a:rPr lang="en-US" dirty="0" smtClean="0"/>
                        <a:t>2.9</a:t>
                      </a:r>
                      <a:endParaRPr lang="en-US" dirty="0"/>
                    </a:p>
                  </a:txBody>
                  <a:tcPr/>
                </a:tc>
                <a:tc>
                  <a:txBody>
                    <a:bodyPr/>
                    <a:lstStyle/>
                    <a:p>
                      <a:r>
                        <a:rPr lang="en-US" dirty="0" smtClean="0"/>
                        <a:t>False</a:t>
                      </a:r>
                      <a:endParaRPr lang="en-US" dirty="0"/>
                    </a:p>
                  </a:txBody>
                  <a:tcPr/>
                </a:tc>
              </a:tr>
              <a:tr h="542689">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4" name="Rectangle 3"/>
          <p:cNvSpPr/>
          <p:nvPr/>
        </p:nvSpPr>
        <p:spPr>
          <a:xfrm>
            <a:off x="2699792" y="1412776"/>
            <a:ext cx="3312368" cy="3240360"/>
          </a:xfrm>
          <a:prstGeom prst="rect">
            <a:avLst/>
          </a:prstGeom>
          <a:solidFill>
            <a:schemeClr val="accent1">
              <a:alpha val="6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graphicFrame>
        <p:nvGraphicFramePr>
          <p:cNvPr id="3" name="Table 2"/>
          <p:cNvGraphicFramePr>
            <a:graphicFrameLocks noGrp="1"/>
          </p:cNvGraphicFramePr>
          <p:nvPr/>
        </p:nvGraphicFramePr>
        <p:xfrm>
          <a:off x="1043608" y="1397000"/>
          <a:ext cx="6576392" cy="3256134"/>
        </p:xfrm>
        <a:graphic>
          <a:graphicData uri="http://schemas.openxmlformats.org/drawingml/2006/table">
            <a:tbl>
              <a:tblPr firstRow="1" bandRow="1">
                <a:tableStyleId>{5C22544A-7EE6-4342-B048-85BDC9FD1C3A}</a:tableStyleId>
              </a:tblPr>
              <a:tblGrid>
                <a:gridCol w="1644098"/>
                <a:gridCol w="1644098"/>
                <a:gridCol w="1644098"/>
                <a:gridCol w="1644098"/>
              </a:tblGrid>
              <a:tr h="542689">
                <a:tc>
                  <a:txBody>
                    <a:bodyPr/>
                    <a:lstStyle/>
                    <a:p>
                      <a:pPr algn="ctr"/>
                      <a:r>
                        <a:rPr lang="en-US" dirty="0" smtClean="0"/>
                        <a:t>Applicant ID</a:t>
                      </a:r>
                      <a:endParaRPr lang="en-US" dirty="0"/>
                    </a:p>
                  </a:txBody>
                  <a:tcPr/>
                </a:tc>
                <a:tc>
                  <a:txBody>
                    <a:bodyPr/>
                    <a:lstStyle/>
                    <a:p>
                      <a:pPr algn="ctr"/>
                      <a:r>
                        <a:rPr lang="en-US" dirty="0" smtClean="0"/>
                        <a:t> GPA</a:t>
                      </a:r>
                      <a:endParaRPr lang="en-US" dirty="0"/>
                    </a:p>
                  </a:txBody>
                  <a:tcPr/>
                </a:tc>
                <a:tc>
                  <a:txBody>
                    <a:bodyPr/>
                    <a:lstStyle/>
                    <a:p>
                      <a:pPr algn="ctr"/>
                      <a:r>
                        <a:rPr lang="en-US" dirty="0" smtClean="0"/>
                        <a:t>Test results</a:t>
                      </a:r>
                      <a:endParaRPr lang="en-US" dirty="0"/>
                    </a:p>
                  </a:txBody>
                  <a:tcPr/>
                </a:tc>
                <a:tc>
                  <a:txBody>
                    <a:bodyPr/>
                    <a:lstStyle/>
                    <a:p>
                      <a:pPr algn="ctr"/>
                      <a:r>
                        <a:rPr lang="en-US" dirty="0" smtClean="0"/>
                        <a:t>Accepted</a:t>
                      </a:r>
                      <a:endParaRPr lang="en-US" dirty="0"/>
                    </a:p>
                  </a:txBody>
                  <a:tcPr/>
                </a:tc>
              </a:tr>
              <a:tr h="542689">
                <a:tc>
                  <a:txBody>
                    <a:bodyPr/>
                    <a:lstStyle/>
                    <a:p>
                      <a:r>
                        <a:rPr lang="en-US" dirty="0" smtClean="0"/>
                        <a:t>0</a:t>
                      </a:r>
                      <a:endParaRPr lang="en-US" dirty="0"/>
                    </a:p>
                  </a:txBody>
                  <a:tcPr/>
                </a:tc>
                <a:tc>
                  <a:txBody>
                    <a:bodyPr/>
                    <a:lstStyle/>
                    <a:p>
                      <a:r>
                        <a:rPr lang="en-US" dirty="0" smtClean="0"/>
                        <a:t>3.5</a:t>
                      </a:r>
                      <a:endParaRPr lang="en-US" dirty="0"/>
                    </a:p>
                  </a:txBody>
                  <a:tcPr/>
                </a:tc>
                <a:tc>
                  <a:txBody>
                    <a:bodyPr/>
                    <a:lstStyle/>
                    <a:p>
                      <a:r>
                        <a:rPr lang="en-US" dirty="0" smtClean="0"/>
                        <a:t>2.4</a:t>
                      </a:r>
                      <a:endParaRPr lang="en-US" dirty="0"/>
                    </a:p>
                  </a:txBody>
                  <a:tcPr/>
                </a:tc>
                <a:tc>
                  <a:txBody>
                    <a:bodyPr/>
                    <a:lstStyle/>
                    <a:p>
                      <a:r>
                        <a:rPr lang="en-US" dirty="0" smtClean="0"/>
                        <a:t>False</a:t>
                      </a:r>
                      <a:endParaRPr lang="en-US" dirty="0"/>
                    </a:p>
                  </a:txBody>
                  <a:tcPr/>
                </a:tc>
              </a:tr>
              <a:tr h="542689">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2.2</a:t>
                      </a:r>
                      <a:endParaRPr lang="en-US" dirty="0"/>
                    </a:p>
                  </a:txBody>
                  <a:tcPr/>
                </a:tc>
                <a:tc>
                  <a:txBody>
                    <a:bodyPr/>
                    <a:lstStyle/>
                    <a:p>
                      <a:r>
                        <a:rPr lang="en-US" dirty="0" smtClean="0"/>
                        <a:t>False</a:t>
                      </a:r>
                      <a:endParaRPr lang="en-US" dirty="0"/>
                    </a:p>
                  </a:txBody>
                  <a:tcPr/>
                </a:tc>
              </a:tr>
              <a:tr h="542689">
                <a:tc>
                  <a:txBody>
                    <a:bodyPr/>
                    <a:lstStyle/>
                    <a:p>
                      <a:r>
                        <a:rPr lang="en-US" dirty="0" smtClean="0"/>
                        <a:t>2</a:t>
                      </a:r>
                      <a:endParaRPr lang="en-US" dirty="0"/>
                    </a:p>
                  </a:txBody>
                  <a:tcPr/>
                </a:tc>
                <a:tc>
                  <a:txBody>
                    <a:bodyPr/>
                    <a:lstStyle/>
                    <a:p>
                      <a:r>
                        <a:rPr lang="en-US" dirty="0" smtClean="0"/>
                        <a:t>4.2</a:t>
                      </a:r>
                      <a:endParaRPr lang="en-US" dirty="0"/>
                    </a:p>
                  </a:txBody>
                  <a:tcPr/>
                </a:tc>
                <a:tc>
                  <a:txBody>
                    <a:bodyPr/>
                    <a:lstStyle/>
                    <a:p>
                      <a:r>
                        <a:rPr lang="en-US" dirty="0" smtClean="0"/>
                        <a:t>4.3</a:t>
                      </a:r>
                      <a:endParaRPr lang="en-US" dirty="0"/>
                    </a:p>
                  </a:txBody>
                  <a:tcPr/>
                </a:tc>
                <a:tc>
                  <a:txBody>
                    <a:bodyPr/>
                    <a:lstStyle/>
                    <a:p>
                      <a:r>
                        <a:rPr lang="en-US" dirty="0" smtClean="0"/>
                        <a:t>True</a:t>
                      </a:r>
                      <a:endParaRPr lang="en-US" dirty="0"/>
                    </a:p>
                  </a:txBody>
                  <a:tcPr/>
                </a:tc>
              </a:tr>
              <a:tr h="542689">
                <a:tc>
                  <a:txBody>
                    <a:bodyPr/>
                    <a:lstStyle/>
                    <a:p>
                      <a:r>
                        <a:rPr lang="en-US" dirty="0" smtClean="0"/>
                        <a:t>3</a:t>
                      </a:r>
                      <a:endParaRPr lang="en-US" dirty="0"/>
                    </a:p>
                  </a:txBody>
                  <a:tcPr/>
                </a:tc>
                <a:tc>
                  <a:txBody>
                    <a:bodyPr/>
                    <a:lstStyle/>
                    <a:p>
                      <a:r>
                        <a:rPr lang="en-US" dirty="0" smtClean="0"/>
                        <a:t>4.8</a:t>
                      </a:r>
                      <a:endParaRPr lang="en-US" dirty="0"/>
                    </a:p>
                  </a:txBody>
                  <a:tcPr/>
                </a:tc>
                <a:tc>
                  <a:txBody>
                    <a:bodyPr/>
                    <a:lstStyle/>
                    <a:p>
                      <a:r>
                        <a:rPr lang="en-US" dirty="0" smtClean="0"/>
                        <a:t>2.9</a:t>
                      </a:r>
                      <a:endParaRPr lang="en-US" dirty="0"/>
                    </a:p>
                  </a:txBody>
                  <a:tcPr/>
                </a:tc>
                <a:tc>
                  <a:txBody>
                    <a:bodyPr/>
                    <a:lstStyle/>
                    <a:p>
                      <a:r>
                        <a:rPr lang="en-US" dirty="0" smtClean="0"/>
                        <a:t>False</a:t>
                      </a:r>
                      <a:endParaRPr lang="en-US" dirty="0"/>
                    </a:p>
                  </a:txBody>
                  <a:tcPr/>
                </a:tc>
              </a:tr>
              <a:tr h="542689">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4" name="Rectangle 3"/>
          <p:cNvSpPr/>
          <p:nvPr/>
        </p:nvSpPr>
        <p:spPr>
          <a:xfrm>
            <a:off x="5940152" y="1412776"/>
            <a:ext cx="1728192" cy="3312368"/>
          </a:xfrm>
          <a:prstGeom prst="rect">
            <a:avLst/>
          </a:prstGeom>
          <a:solidFill>
            <a:schemeClr val="accent1">
              <a:alpha val="4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fld>
            <a:endParaRPr lang="en-GB"/>
          </a:p>
        </p:txBody>
      </p:sp>
      <p:pic>
        <p:nvPicPr>
          <p:cNvPr id="102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9" y="548680"/>
            <a:ext cx="8984750" cy="560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516216" y="908720"/>
            <a:ext cx="2088232" cy="1080120"/>
          </a:xfrm>
          <a:prstGeom prst="rect">
            <a:avLst/>
          </a:prstGeom>
          <a:solidFill>
            <a:schemeClr val="accent1">
              <a:alpha val="14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SMC THEME 4">
  <a:themeElements>
    <a:clrScheme name="Custom 1">
      <a:dk1>
        <a:srgbClr val="002060"/>
      </a:dk1>
      <a:lt1>
        <a:srgbClr val="FFFFFF"/>
      </a:lt1>
      <a:dk2>
        <a:srgbClr val="09055B"/>
      </a:dk2>
      <a:lt2>
        <a:srgbClr val="FFFFFF"/>
      </a:lt2>
      <a:accent1>
        <a:srgbClr val="002060"/>
      </a:accent1>
      <a:accent2>
        <a:srgbClr val="002060"/>
      </a:accent2>
      <a:accent3>
        <a:srgbClr val="97BAFF"/>
      </a:accent3>
      <a:accent4>
        <a:srgbClr val="D5E3FF"/>
      </a:accent4>
      <a:accent5>
        <a:srgbClr val="002060"/>
      </a:accent5>
      <a:accent6>
        <a:srgbClr val="002060"/>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SMC THEME 4</Template>
  <TotalTime>0</TotalTime>
  <Words>6339</Words>
  <Application>WPS Presentation</Application>
  <PresentationFormat>On-screen Show (4:3)</PresentationFormat>
  <Paragraphs>450</Paragraphs>
  <Slides>40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SimSun</vt:lpstr>
      <vt:lpstr>Wingdings</vt:lpstr>
      <vt:lpstr>Times New Roman</vt:lpstr>
      <vt:lpstr>Courier New</vt:lpstr>
      <vt:lpstr>Calibri</vt:lpstr>
      <vt:lpstr>Microsoft YaHei</vt:lpstr>
      <vt:lpstr>Arial Unicode MS</vt:lpstr>
      <vt:lpstr>Cambria Math</vt:lpstr>
      <vt:lpstr>SMC THEME 4</vt:lpstr>
      <vt:lpstr>PowerPoint 演示文稿</vt:lpstr>
      <vt:lpstr>Recap</vt:lpstr>
      <vt:lpstr>Objective</vt:lpstr>
      <vt:lpstr>What is supervised learning</vt:lpstr>
      <vt:lpstr>Classification</vt:lpstr>
      <vt:lpstr>PowerPoint 演示文稿</vt:lpstr>
      <vt:lpstr>PowerPoint 演示文稿</vt:lpstr>
      <vt:lpstr>PowerPoint 演示文稿</vt:lpstr>
      <vt:lpstr>PowerPoint 演示文稿</vt:lpstr>
      <vt:lpstr>Types of Classification Models</vt:lpstr>
      <vt:lpstr>PowerPoint 演示文稿</vt:lpstr>
      <vt:lpstr>PowerPoint 演示文稿</vt:lpstr>
      <vt:lpstr>Evaluate step</vt:lpstr>
      <vt:lpstr>Overfitting</vt:lpstr>
      <vt:lpstr>PowerPoint 演示文稿</vt:lpstr>
      <vt:lpstr>PowerPoint 演示文稿</vt:lpstr>
      <vt:lpstr>Limits of accuracy: fraud example</vt:lpstr>
      <vt:lpstr>Confusion matrix</vt:lpstr>
      <vt:lpstr>False Negative (Type II error)</vt:lpstr>
      <vt:lpstr>PowerPoint 演示文稿</vt:lpstr>
      <vt:lpstr>False Positives (Type I error)</vt:lpstr>
      <vt:lpstr>PowerPoint 演示文稿</vt:lpstr>
      <vt:lpstr>Sensitivity</vt:lpstr>
      <vt:lpstr>Specificity</vt:lpstr>
      <vt:lpstr>Improving Performance</vt:lpstr>
      <vt:lpstr>Several Options</vt:lpstr>
      <vt:lpstr>Dimensionality reduction</vt:lpstr>
      <vt:lpstr>Dimensionality reduction: example</vt:lpstr>
      <vt:lpstr>PowerPoint 演示文稿</vt:lpstr>
      <vt:lpstr>Hyperparameter tuning</vt:lpstr>
      <vt:lpstr>PowerPoint 演示文稿</vt:lpstr>
      <vt:lpstr>Ensemble methods</vt:lpstr>
      <vt:lpstr>PowerPoint 演示文稿</vt:lpstr>
      <vt:lpstr>PowerPoint 演示文稿</vt:lpstr>
      <vt:lpstr>PowerPoint 演示文稿</vt:lpstr>
      <vt:lpstr>YAKUB TRADING GROUP - ALGORITHMIC STAFF PROMOTION </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Esere</dc:creator>
  <cp:lastModifiedBy>Dell latitude 5470</cp:lastModifiedBy>
  <cp:revision>351</cp:revision>
  <dcterms:created xsi:type="dcterms:W3CDTF">2014-10-27T18:46:00Z</dcterms:created>
  <dcterms:modified xsi:type="dcterms:W3CDTF">2021-04-26T22:23:41Z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